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8" r:id="rId2"/>
    <p:sldId id="256" r:id="rId3"/>
    <p:sldId id="258" r:id="rId4"/>
    <p:sldId id="260" r:id="rId5"/>
    <p:sldId id="257" r:id="rId6"/>
    <p:sldId id="261" r:id="rId7"/>
    <p:sldId id="262" r:id="rId8"/>
    <p:sldId id="263" r:id="rId9"/>
    <p:sldId id="264" r:id="rId10"/>
    <p:sldId id="285" r:id="rId11"/>
    <p:sldId id="287" r:id="rId12"/>
    <p:sldId id="288" r:id="rId13"/>
    <p:sldId id="293" r:id="rId14"/>
    <p:sldId id="289" r:id="rId15"/>
    <p:sldId id="294" r:id="rId16"/>
    <p:sldId id="290" r:id="rId17"/>
    <p:sldId id="291" r:id="rId18"/>
    <p:sldId id="292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hs75023" initials="o" lastIdx="0" clrIdx="0">
    <p:extLst>
      <p:ext uri="{19B8F6BF-5375-455C-9EA6-DF929625EA0E}">
        <p15:presenceInfo xmlns:p15="http://schemas.microsoft.com/office/powerpoint/2012/main" userId="ohs7502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5"/>
    <a:srgbClr val="FFB909"/>
    <a:srgbClr val="FFFF00"/>
    <a:srgbClr val="66FF33"/>
    <a:srgbClr val="0ED851"/>
    <a:srgbClr val="21FF85"/>
    <a:srgbClr val="1FF165"/>
    <a:srgbClr val="FF3300"/>
    <a:srgbClr val="69FFFF"/>
    <a:srgbClr val="003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126" autoAdjust="0"/>
  </p:normalViewPr>
  <p:slideViewPr>
    <p:cSldViewPr snapToGrid="0">
      <p:cViewPr>
        <p:scale>
          <a:sx n="50" d="100"/>
          <a:sy n="50" d="100"/>
        </p:scale>
        <p:origin x="-3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8566-B380-49A5-8461-70517A9FE1E9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69701-4A8F-46F1-A6F1-0C622213C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53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445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・フィールドがある程度広いので①②が起こらない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166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使用すると建物を建てるカード。</a:t>
            </a:r>
            <a:endParaRPr kumimoji="1" lang="en-US" altLang="ja-JP" smtClean="0"/>
          </a:p>
          <a:p>
            <a:r>
              <a:rPr kumimoji="1" lang="ja-JP" altLang="en-US" smtClean="0"/>
              <a:t>計</a:t>
            </a:r>
            <a:r>
              <a:rPr kumimoji="1" lang="en-US" altLang="ja-JP" smtClean="0"/>
              <a:t>4</a:t>
            </a:r>
            <a:r>
              <a:rPr kumimoji="1" lang="ja-JP" altLang="en-US" smtClean="0"/>
              <a:t>種類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0046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①ランダムで</a:t>
            </a:r>
            <a:r>
              <a:rPr kumimoji="1" lang="en-US" altLang="ja-JP" smtClean="0"/>
              <a:t>3</a:t>
            </a:r>
            <a:r>
              <a:rPr kumimoji="1" lang="ja-JP" altLang="en-US" smtClean="0"/>
              <a:t>マスに地雷を設置。誰かがそこに建てると「埋まっている全て」が爆発</a:t>
            </a:r>
            <a:endParaRPr kumimoji="1" lang="en-US" altLang="ja-JP" smtClean="0"/>
          </a:p>
          <a:p>
            <a:r>
              <a:rPr kumimoji="1" lang="ja-JP" altLang="en-US" smtClean="0"/>
              <a:t>②自分のランク１の建物の隣に建てるとランクアップさせれる。大富豪のジョーカーのような１～３どれでも使えるカード</a:t>
            </a:r>
            <a:endParaRPr kumimoji="1" lang="en-US" altLang="ja-JP" smtClean="0"/>
          </a:p>
          <a:p>
            <a:r>
              <a:rPr kumimoji="1" lang="ja-JP" altLang="en-US" smtClean="0"/>
              <a:t>③自分以外の建物をランダムで３つ破壊</a:t>
            </a:r>
            <a:endParaRPr kumimoji="1" lang="en-US" altLang="ja-JP" smtClean="0"/>
          </a:p>
          <a:p>
            <a:r>
              <a:rPr kumimoji="1" lang="ja-JP" altLang="en-US" smtClean="0"/>
              <a:t>④ランク１の場所を全部置き換える</a:t>
            </a:r>
            <a:endParaRPr kumimoji="1" lang="en-US" altLang="ja-JP" smtClean="0"/>
          </a:p>
          <a:p>
            <a:r>
              <a:rPr kumimoji="1" lang="ja-JP" altLang="en-US" smtClean="0"/>
              <a:t>⑤特殊。ランダムで</a:t>
            </a:r>
            <a:r>
              <a:rPr kumimoji="1" lang="en-US" altLang="ja-JP" smtClean="0"/>
              <a:t>3×3</a:t>
            </a:r>
            <a:r>
              <a:rPr kumimoji="1" lang="ja-JP" altLang="en-US" smtClean="0"/>
              <a:t>マスを破壊、中心に建物を建てる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4097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今の戦略的要素を踏まえたうえでのゲームの展開</a:t>
            </a:r>
            <a:endParaRPr kumimoji="1" lang="en-US" altLang="ja-JP" smtClean="0"/>
          </a:p>
          <a:p>
            <a:r>
              <a:rPr kumimoji="1" lang="ja-JP" altLang="en-US" smtClean="0"/>
              <a:t>①アクションカードがあれば</a:t>
            </a:r>
            <a:endParaRPr kumimoji="1" lang="en-US" altLang="ja-JP" smtClean="0"/>
          </a:p>
          <a:p>
            <a:r>
              <a:rPr kumimoji="1" lang="ja-JP" altLang="en-US" smtClean="0"/>
              <a:t>②建物が建ち、バッティングがあれば　</a:t>
            </a:r>
            <a:r>
              <a:rPr kumimoji="1" lang="en-US" altLang="ja-JP" smtClean="0"/>
              <a:t>※</a:t>
            </a:r>
            <a:r>
              <a:rPr kumimoji="1" lang="ja-JP" altLang="en-US" smtClean="0"/>
              <a:t>ワイルドカードもここ、</a:t>
            </a:r>
            <a:r>
              <a:rPr kumimoji="1" lang="ja-JP" altLang="en-US" smtClean="0"/>
              <a:t>ちなみにここで地雷があれば爆発</a:t>
            </a:r>
            <a:endParaRPr kumimoji="1" lang="en-US" altLang="ja-JP" smtClean="0"/>
          </a:p>
          <a:p>
            <a:r>
              <a:rPr kumimoji="1" lang="ja-JP" altLang="en-US" smtClean="0"/>
              <a:t>③あれば</a:t>
            </a:r>
            <a:endParaRPr kumimoji="1" lang="en-US" altLang="ja-JP" smtClean="0"/>
          </a:p>
          <a:p>
            <a:r>
              <a:rPr kumimoji="1" lang="ja-JP" altLang="en-US" smtClean="0"/>
              <a:t>④現在の順位をだして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44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前回の中間発表で質問があった</a:t>
            </a:r>
            <a:r>
              <a:rPr kumimoji="1" lang="ja-JP" altLang="en-US" smtClean="0"/>
              <a:t>部分</a:t>
            </a:r>
            <a:endParaRPr kumimoji="1" lang="en-US" altLang="ja-JP" smtClean="0"/>
          </a:p>
          <a:p>
            <a:r>
              <a:rPr kumimoji="1" lang="ja-JP" altLang="en-US" smtClean="0"/>
              <a:t>緑が建物、ワイルドも建物扱い、赤が破壊、オレンジがアクション</a:t>
            </a:r>
            <a:endParaRPr kumimoji="1" lang="en-US" altLang="ja-JP" smtClean="0"/>
          </a:p>
          <a:p>
            <a:r>
              <a:rPr kumimoji="1" lang="ja-JP" altLang="en-US" smtClean="0"/>
              <a:t>右に行くほど出やすい</a:t>
            </a:r>
            <a:endParaRPr kumimoji="1" lang="en-US" altLang="ja-JP" smtClean="0"/>
          </a:p>
          <a:p>
            <a:r>
              <a:rPr kumimoji="1" lang="en-US" altLang="ja-JP" smtClean="0"/>
              <a:t>1</a:t>
            </a:r>
            <a:r>
              <a:rPr kumimoji="1" lang="ja-JP" altLang="en-US" smtClean="0"/>
              <a:t>位→基本的</a:t>
            </a:r>
            <a:r>
              <a:rPr kumimoji="1" lang="ja-JP" altLang="en-US" smtClean="0"/>
              <a:t>にコストが低い建物</a:t>
            </a:r>
            <a:r>
              <a:rPr kumimoji="1" lang="en-US" altLang="ja-JP" smtClean="0"/>
              <a:t>or</a:t>
            </a:r>
            <a:r>
              <a:rPr kumimoji="1" lang="ja-JP" altLang="en-US" smtClean="0"/>
              <a:t>ワイルド</a:t>
            </a:r>
            <a:r>
              <a:rPr kumimoji="1" lang="ja-JP" altLang="en-US" smtClean="0"/>
              <a:t>、シャッフル→妨害メイン</a:t>
            </a:r>
            <a:endParaRPr kumimoji="1" lang="en-US" altLang="ja-JP" smtClean="0"/>
          </a:p>
          <a:p>
            <a:r>
              <a:rPr kumimoji="1" lang="en-US" altLang="ja-JP" smtClean="0"/>
              <a:t>2</a:t>
            </a:r>
            <a:r>
              <a:rPr kumimoji="1" lang="ja-JP" altLang="en-US" smtClean="0"/>
              <a:t>位→</a:t>
            </a:r>
            <a:r>
              <a:rPr kumimoji="1" lang="en-US" altLang="ja-JP" smtClean="0"/>
              <a:t>1</a:t>
            </a:r>
            <a:r>
              <a:rPr kumimoji="1" lang="ja-JP" altLang="en-US" smtClean="0"/>
              <a:t>位よりは良い建物カード</a:t>
            </a:r>
            <a:r>
              <a:rPr kumimoji="1" lang="en-US" altLang="ja-JP" smtClean="0"/>
              <a:t>or</a:t>
            </a:r>
            <a:r>
              <a:rPr kumimoji="1" lang="ja-JP" altLang="en-US" smtClean="0"/>
              <a:t>ワイルドカードが</a:t>
            </a:r>
            <a:r>
              <a:rPr kumimoji="1" lang="ja-JP" altLang="en-US" smtClean="0"/>
              <a:t>出やすい</a:t>
            </a:r>
            <a:endParaRPr kumimoji="1" lang="en-US" altLang="ja-JP" smtClean="0"/>
          </a:p>
          <a:p>
            <a:r>
              <a:rPr kumimoji="1" lang="ja-JP" altLang="en-US" smtClean="0"/>
              <a:t>　　　　</a:t>
            </a:r>
            <a:r>
              <a:rPr kumimoji="1" lang="en-US" altLang="ja-JP" smtClean="0"/>
              <a:t>1</a:t>
            </a:r>
            <a:r>
              <a:rPr kumimoji="1" lang="ja-JP" altLang="en-US" smtClean="0"/>
              <a:t>位を建物の質で抜かしていく</a:t>
            </a:r>
            <a:endParaRPr kumimoji="1" lang="en-US" altLang="ja-JP" smtClean="0"/>
          </a:p>
          <a:p>
            <a:r>
              <a:rPr kumimoji="1" lang="en-US" altLang="ja-JP"/>
              <a:t>3</a:t>
            </a:r>
            <a:r>
              <a:rPr kumimoji="1" lang="ja-JP" altLang="en-US" smtClean="0"/>
              <a:t>位</a:t>
            </a:r>
            <a:r>
              <a:rPr kumimoji="1" lang="ja-JP" altLang="en-US" smtClean="0"/>
              <a:t>→</a:t>
            </a:r>
            <a:r>
              <a:rPr kumimoji="1" lang="en-US" altLang="ja-JP" smtClean="0"/>
              <a:t>2</a:t>
            </a:r>
            <a:r>
              <a:rPr kumimoji="1" lang="ja-JP" altLang="en-US" smtClean="0"/>
              <a:t>位よりもアクションカードの割合が均等に増え、レアな建物も</a:t>
            </a:r>
            <a:endParaRPr kumimoji="1" lang="en-US" altLang="ja-JP" smtClean="0"/>
          </a:p>
          <a:p>
            <a:r>
              <a:rPr kumimoji="1" lang="ja-JP" altLang="en-US" smtClean="0"/>
              <a:t>　　　　出やすい。破壊をしつつスコアアップも狙える</a:t>
            </a:r>
            <a:endParaRPr kumimoji="1" lang="en-US" altLang="ja-JP" smtClean="0"/>
          </a:p>
          <a:p>
            <a:r>
              <a:rPr kumimoji="1" lang="en-US" altLang="ja-JP" smtClean="0"/>
              <a:t>4</a:t>
            </a:r>
            <a:r>
              <a:rPr kumimoji="1" lang="ja-JP" altLang="en-US" smtClean="0"/>
              <a:t>位</a:t>
            </a:r>
            <a:r>
              <a:rPr kumimoji="1" lang="ja-JP" altLang="en-US" smtClean="0"/>
              <a:t>→アクションカードの割合が高く、どれもほぼ均等に出る</a:t>
            </a:r>
            <a:endParaRPr kumimoji="1" lang="en-US" altLang="ja-JP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293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①テストプレイ⇒建物が建たない、下位が逆転できない</a:t>
            </a:r>
            <a:endParaRPr kumimoji="1" lang="en-US" altLang="ja-JP" smtClean="0"/>
          </a:p>
          <a:p>
            <a:r>
              <a:rPr kumimoji="1" lang="ja-JP" altLang="en-US" smtClean="0"/>
              <a:t>　</a:t>
            </a:r>
            <a:r>
              <a:rPr kumimoji="1" lang="ja-JP" altLang="en-US" smtClean="0"/>
              <a:t>原因：高コスト優先でみんな建てる</a:t>
            </a:r>
            <a:endParaRPr kumimoji="1" lang="en-US" altLang="ja-JP" smtClean="0"/>
          </a:p>
          <a:p>
            <a:r>
              <a:rPr kumimoji="1" lang="ja-JP" altLang="en-US" smtClean="0"/>
              <a:t>　　　　：アクションカードの破壊規模が大きい</a:t>
            </a:r>
            <a:endParaRPr kumimoji="1" lang="en-US" altLang="ja-JP" smtClean="0"/>
          </a:p>
          <a:p>
            <a:r>
              <a:rPr kumimoji="1" lang="ja-JP" altLang="en-US" smtClean="0"/>
              <a:t>　　　　：建物を破壊しても自分のスコアは上がらない</a:t>
            </a:r>
            <a:endParaRPr kumimoji="1" lang="en-US" altLang="ja-JP" smtClean="0"/>
          </a:p>
          <a:p>
            <a:r>
              <a:rPr kumimoji="1" lang="ja-JP" altLang="en-US" smtClean="0"/>
              <a:t>②アクションカードの問題</a:t>
            </a:r>
            <a:endParaRPr kumimoji="1" lang="en-US" altLang="ja-JP" smtClean="0"/>
          </a:p>
          <a:p>
            <a:r>
              <a:rPr kumimoji="1" lang="ja-JP" altLang="en-US" smtClean="0"/>
              <a:t>　原因：プレイヤーが対象を選択する時間をなくしたい</a:t>
            </a:r>
            <a:endParaRPr kumimoji="1" lang="en-US" altLang="ja-JP" smtClean="0"/>
          </a:p>
          <a:p>
            <a:r>
              <a:rPr kumimoji="1" lang="ja-JP" altLang="en-US" smtClean="0"/>
              <a:t>　　　　　デジタルならではの要素としてランダムを採用</a:t>
            </a:r>
            <a:endParaRPr kumimoji="1" lang="en-US" altLang="ja-JP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65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①スコア</a:t>
            </a:r>
            <a:r>
              <a:rPr kumimoji="1" lang="ja-JP" altLang="en-US" smtClean="0"/>
              <a:t>方式の</a:t>
            </a:r>
            <a:r>
              <a:rPr kumimoji="1" lang="ja-JP" altLang="en-US" smtClean="0"/>
              <a:t>変更</a:t>
            </a:r>
            <a:endParaRPr kumimoji="1" lang="en-US" altLang="ja-JP" smtClean="0"/>
          </a:p>
          <a:p>
            <a:r>
              <a:rPr kumimoji="1" lang="ja-JP" altLang="en-US" smtClean="0"/>
              <a:t>破壊でスコアが減る方式</a:t>
            </a:r>
            <a:endParaRPr kumimoji="1" lang="en-US" altLang="ja-JP" smtClean="0"/>
          </a:p>
          <a:p>
            <a:r>
              <a:rPr kumimoji="1" lang="ja-JP" altLang="en-US" smtClean="0"/>
              <a:t>建物の比重を増やす→今のスコア方式と合わない好況カードは排除</a:t>
            </a:r>
            <a:endParaRPr kumimoji="1" lang="en-US" altLang="ja-JP" smtClean="0"/>
          </a:p>
          <a:p>
            <a:r>
              <a:rPr kumimoji="1" lang="ja-JP" altLang="en-US" smtClean="0"/>
              <a:t>②アクションカード</a:t>
            </a:r>
            <a:endParaRPr kumimoji="1" lang="en-US" altLang="ja-JP" smtClean="0"/>
          </a:p>
          <a:p>
            <a:r>
              <a:rPr kumimoji="1" lang="ja-JP" altLang="en-US" smtClean="0"/>
              <a:t>テキスト</a:t>
            </a:r>
            <a:r>
              <a:rPr kumimoji="1" lang="ja-JP" altLang="en-US" smtClean="0"/>
              <a:t>→短時間でプレイヤーに与える情報を増やしたくない→</a:t>
            </a:r>
            <a:r>
              <a:rPr kumimoji="1" lang="ja-JP" altLang="en-US" smtClean="0"/>
              <a:t>変更無</a:t>
            </a:r>
            <a:endParaRPr kumimoji="1" lang="en-US" altLang="ja-JP" smtClean="0"/>
          </a:p>
          <a:p>
            <a:r>
              <a:rPr kumimoji="1" lang="ja-JP" altLang="en-US" smtClean="0"/>
              <a:t>自爆の要素を削る方向に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208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①各シーンの画面は</a:t>
            </a:r>
            <a:r>
              <a:rPr kumimoji="1" lang="en-US" altLang="ja-JP" smtClean="0"/>
              <a:t>OK</a:t>
            </a:r>
            <a:r>
              <a:rPr kumimoji="1" lang="ja-JP" altLang="en-US" smtClean="0"/>
              <a:t>。サウンド・グラフィックなどのリソースは現段階では全て揃っている</a:t>
            </a:r>
            <a:endParaRPr kumimoji="1" lang="en-US" altLang="ja-JP" smtClean="0"/>
          </a:p>
          <a:p>
            <a:r>
              <a:rPr kumimoji="1" lang="ja-JP" altLang="en-US" smtClean="0"/>
              <a:t>　　→プレイを繰り返してゲームの見え方やリソースに修正を加えていく。</a:t>
            </a:r>
            <a:endParaRPr kumimoji="1" lang="en-US" altLang="ja-JP" smtClean="0"/>
          </a:p>
          <a:p>
            <a:r>
              <a:rPr kumimoji="1" lang="ja-JP" altLang="en-US" smtClean="0"/>
              <a:t>②ゲームシステム→クライアントからサーバーに情報入力、演算あるいは結果を出力する部分で</a:t>
            </a:r>
            <a:endParaRPr kumimoji="1" lang="en-US" altLang="ja-JP" smtClean="0"/>
          </a:p>
          <a:p>
            <a:r>
              <a:rPr kumimoji="1" lang="ja-JP" altLang="en-US" smtClean="0"/>
              <a:t>　バグが発生。</a:t>
            </a:r>
            <a:endParaRPr kumimoji="1" lang="en-US" altLang="ja-JP" smtClean="0"/>
          </a:p>
          <a:p>
            <a:r>
              <a:rPr kumimoji="1" lang="ja-JP" altLang="en-US" smtClean="0"/>
              <a:t>　描画の部分は結果だけが出る状態でフェーズごとの段階を作っている最中。</a:t>
            </a:r>
            <a:endParaRPr kumimoji="1" lang="en-US" altLang="ja-JP" smtClean="0"/>
          </a:p>
          <a:p>
            <a:r>
              <a:rPr kumimoji="1" lang="ja-JP" altLang="en-US" smtClean="0"/>
              <a:t>　アニメーションやサウンドはすでにプレハブ化している状態</a:t>
            </a:r>
            <a:endParaRPr kumimoji="1" lang="en-US" altLang="ja-JP" smtClean="0"/>
          </a:p>
          <a:p>
            <a:endParaRPr kumimoji="1" lang="en-US" altLang="ja-JP" smtClean="0"/>
          </a:p>
          <a:p>
            <a:r>
              <a:rPr kumimoji="1" lang="ja-JP" altLang="en-US" smtClean="0"/>
              <a:t>・その描画にプレハブを肉付けする作業</a:t>
            </a:r>
            <a:endParaRPr kumimoji="1" lang="en-US" altLang="ja-JP" smtClean="0"/>
          </a:p>
          <a:p>
            <a:r>
              <a:rPr kumimoji="1" lang="ja-JP" altLang="en-US" smtClean="0"/>
              <a:t>・カードの排出率、フィールドのマス数などのレベル調整</a:t>
            </a:r>
            <a:endParaRPr kumimoji="1" lang="en-US" altLang="ja-JP" smtClean="0"/>
          </a:p>
          <a:p>
            <a:r>
              <a:rPr kumimoji="1" lang="ja-JP" altLang="en-US" smtClean="0"/>
              <a:t>・通信状態でのバグ取り</a:t>
            </a:r>
            <a:endParaRPr kumimoji="1" lang="en-US" altLang="ja-JP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18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mtClean="0"/>
              <a:t>①カードバトル</a:t>
            </a:r>
            <a:r>
              <a:rPr kumimoji="1" lang="en-US" altLang="ja-JP" smtClean="0"/>
              <a:t>×</a:t>
            </a:r>
            <a:r>
              <a:rPr kumimoji="1" lang="ja-JP" altLang="en-US" smtClean="0"/>
              <a:t>町おこし</a:t>
            </a:r>
            <a:endParaRPr kumimoji="1" lang="en-US" altLang="ja-JP" smtClean="0"/>
          </a:p>
          <a:p>
            <a:r>
              <a:rPr kumimoji="1" lang="ja-JP" altLang="en-US" smtClean="0"/>
              <a:t>②タイトル紹介　</a:t>
            </a:r>
            <a:r>
              <a:rPr kumimoji="1" lang="en-US" altLang="ja-JP" smtClean="0"/>
              <a:t>B</a:t>
            </a:r>
            <a:r>
              <a:rPr kumimoji="1" lang="ja-JP" altLang="en-US" smtClean="0"/>
              <a:t>⇒</a:t>
            </a:r>
            <a:r>
              <a:rPr kumimoji="1" lang="en-US" altLang="ja-JP" smtClean="0"/>
              <a:t>building,business,busy POP</a:t>
            </a:r>
            <a:r>
              <a:rPr kumimoji="1" lang="ja-JP" altLang="en-US" smtClean="0"/>
              <a:t>⇒カードから建物が出現</a:t>
            </a:r>
            <a:endParaRPr kumimoji="1" lang="en-US" altLang="ja-JP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94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①コンセプト</a:t>
            </a:r>
            <a:endParaRPr kumimoji="1" lang="en-US" altLang="ja-JP" smtClean="0"/>
          </a:p>
          <a:p>
            <a:r>
              <a:rPr kumimoji="1" lang="ja-JP" altLang="en-US" smtClean="0"/>
              <a:t>②競争の楽しさ</a:t>
            </a:r>
            <a:endParaRPr kumimoji="1" lang="en-US" altLang="ja-JP" smtClean="0"/>
          </a:p>
          <a:p>
            <a:r>
              <a:rPr kumimoji="1" lang="ja-JP" altLang="en-US" smtClean="0"/>
              <a:t>③パーティーゲーム</a:t>
            </a:r>
            <a:endParaRPr kumimoji="1" lang="en-US" altLang="ja-JP" smtClean="0"/>
          </a:p>
          <a:p>
            <a:r>
              <a:rPr kumimoji="1" lang="ja-JP" altLang="en-US" smtClean="0"/>
              <a:t>④カードバトルで表現</a:t>
            </a:r>
            <a:endParaRPr kumimoji="1" lang="en-US" altLang="ja-JP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5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①これが実際想定しているゲーム画面</a:t>
            </a:r>
            <a:endParaRPr kumimoji="1" lang="en-US" altLang="ja-JP" smtClean="0"/>
          </a:p>
          <a:p>
            <a:r>
              <a:rPr kumimoji="1" lang="ja-JP" altLang="en-US" smtClean="0"/>
              <a:t>②</a:t>
            </a:r>
            <a:r>
              <a:rPr kumimoji="1" lang="en-US" altLang="ja-JP" smtClean="0"/>
              <a:t>4</a:t>
            </a:r>
            <a:r>
              <a:rPr kumimoji="1" lang="ja-JP" altLang="en-US" smtClean="0"/>
              <a:t>人対戦</a:t>
            </a:r>
            <a:endParaRPr kumimoji="1" lang="en-US" altLang="ja-JP" smtClean="0"/>
          </a:p>
          <a:p>
            <a:r>
              <a:rPr kumimoji="1" lang="ja-JP" altLang="en-US" smtClean="0"/>
              <a:t>③ターン制、制限時間あり</a:t>
            </a:r>
            <a:r>
              <a:rPr kumimoji="1" lang="en-US" altLang="ja-JP" smtClean="0"/>
              <a:t>(</a:t>
            </a:r>
            <a:r>
              <a:rPr kumimoji="1" lang="ja-JP" altLang="en-US" smtClean="0"/>
              <a:t>レギュレーション</a:t>
            </a:r>
            <a:r>
              <a:rPr kumimoji="1" lang="en-US" altLang="ja-JP" smtClean="0"/>
              <a:t>5</a:t>
            </a:r>
            <a:r>
              <a:rPr kumimoji="1" lang="ja-JP" altLang="en-US" smtClean="0"/>
              <a:t>分⇒</a:t>
            </a:r>
            <a:r>
              <a:rPr kumimoji="1" lang="en-US" altLang="ja-JP" smtClean="0"/>
              <a:t>1</a:t>
            </a:r>
            <a:r>
              <a:rPr kumimoji="1" lang="ja-JP" altLang="en-US" smtClean="0"/>
              <a:t>ターン</a:t>
            </a:r>
            <a:r>
              <a:rPr kumimoji="1" lang="en-US" altLang="ja-JP" smtClean="0"/>
              <a:t>30</a:t>
            </a:r>
            <a:r>
              <a:rPr kumimoji="1" lang="ja-JP" altLang="en-US" smtClean="0"/>
              <a:t>秒目安</a:t>
            </a:r>
            <a:r>
              <a:rPr kumimoji="1" lang="en-US" altLang="ja-JP" smtClean="0"/>
              <a:t>)</a:t>
            </a:r>
          </a:p>
          <a:p>
            <a:r>
              <a:rPr kumimoji="1" lang="ja-JP" altLang="en-US" smtClean="0"/>
              <a:t>④手札とコスト</a:t>
            </a:r>
            <a:endParaRPr kumimoji="1" lang="en-US" altLang="ja-JP" smtClean="0"/>
          </a:p>
          <a:p>
            <a:r>
              <a:rPr kumimoji="1" lang="ja-JP" altLang="en-US" smtClean="0"/>
              <a:t>⑤操作</a:t>
            </a:r>
            <a:endParaRPr kumimoji="1" lang="en-US" altLang="ja-JP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80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①選択</a:t>
            </a:r>
            <a:endParaRPr kumimoji="1" lang="en-US" altLang="ja-JP" smtClean="0"/>
          </a:p>
          <a:p>
            <a:r>
              <a:rPr kumimoji="1" lang="ja-JP" altLang="en-US" smtClean="0"/>
              <a:t>②ターン終了</a:t>
            </a:r>
            <a:endParaRPr kumimoji="1" lang="en-US" altLang="ja-JP" smtClean="0"/>
          </a:p>
          <a:p>
            <a:r>
              <a:rPr kumimoji="1" lang="ja-JP" altLang="en-US" smtClean="0"/>
              <a:t>③画面は共通</a:t>
            </a:r>
            <a:endParaRPr kumimoji="1" lang="en-US" altLang="ja-JP" smtClean="0"/>
          </a:p>
          <a:p>
            <a:r>
              <a:rPr kumimoji="1" lang="ja-JP" altLang="en-US" smtClean="0"/>
              <a:t>④自分が建てている建物に応じてスコア獲得</a:t>
            </a:r>
            <a:endParaRPr kumimoji="1" lang="en-US" altLang="ja-JP" smtClean="0"/>
          </a:p>
          <a:p>
            <a:r>
              <a:rPr kumimoji="1" lang="ja-JP" altLang="en-US" smtClean="0"/>
              <a:t>⑤手札の補充</a:t>
            </a:r>
            <a:endParaRPr kumimoji="1" lang="en-US" altLang="ja-JP" smtClean="0"/>
          </a:p>
          <a:p>
            <a:r>
              <a:rPr kumimoji="1" lang="ja-JP" altLang="en-US" smtClean="0"/>
              <a:t>⑥終了条件と勝利条件</a:t>
            </a:r>
            <a:endParaRPr kumimoji="1" lang="en-US" altLang="ja-JP" smtClean="0"/>
          </a:p>
          <a:p>
            <a:endParaRPr kumimoji="1" lang="en-US" altLang="ja-JP" smtClean="0"/>
          </a:p>
          <a:p>
            <a:r>
              <a:rPr kumimoji="1" lang="ja-JP" altLang="en-US" smtClean="0"/>
              <a:t>ただ建物を建てるだけのゲームではない</a:t>
            </a:r>
            <a:endParaRPr kumimoji="1" lang="en-US" altLang="ja-JP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61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ここからテクニック要素</a:t>
            </a:r>
            <a:endParaRPr kumimoji="1" lang="en-US" altLang="ja-JP" smtClean="0"/>
          </a:p>
          <a:p>
            <a:r>
              <a:rPr kumimoji="1" lang="ja-JP" altLang="en-US" smtClean="0"/>
              <a:t>①ランクアップとは</a:t>
            </a:r>
            <a:endParaRPr kumimoji="1" lang="en-US" altLang="ja-JP" smtClean="0"/>
          </a:p>
          <a:p>
            <a:r>
              <a:rPr kumimoji="1" lang="ja-JP" altLang="en-US" smtClean="0"/>
              <a:t>②モデル</a:t>
            </a:r>
            <a:endParaRPr kumimoji="1" lang="en-US" altLang="ja-JP" smtClean="0"/>
          </a:p>
          <a:p>
            <a:r>
              <a:rPr kumimoji="1" lang="ja-JP" altLang="en-US" smtClean="0"/>
              <a:t>③ランクアップ条件</a:t>
            </a:r>
            <a:endParaRPr kumimoji="1" lang="en-US" altLang="ja-JP" smtClean="0"/>
          </a:p>
          <a:p>
            <a:r>
              <a:rPr kumimoji="1" lang="ja-JP" altLang="en-US" smtClean="0"/>
              <a:t>④メリット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638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①ランクアップの対</a:t>
            </a:r>
            <a:endParaRPr kumimoji="1" lang="en-US" altLang="ja-JP" smtClean="0"/>
          </a:p>
          <a:p>
            <a:r>
              <a:rPr kumimoji="1" lang="ja-JP" altLang="en-US" smtClean="0"/>
              <a:t>②モデル</a:t>
            </a:r>
            <a:endParaRPr kumimoji="1" lang="en-US" altLang="ja-JP" smtClean="0"/>
          </a:p>
          <a:p>
            <a:r>
              <a:rPr kumimoji="1" lang="ja-JP" altLang="en-US" smtClean="0"/>
              <a:t>③廃業条件</a:t>
            </a:r>
            <a:endParaRPr kumimoji="1" lang="en-US" altLang="ja-JP" smtClean="0"/>
          </a:p>
          <a:p>
            <a:r>
              <a:rPr kumimoji="1" lang="ja-JP" altLang="en-US" smtClean="0"/>
              <a:t>④メリット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・バッティング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　</a:t>
            </a:r>
            <a:r>
              <a:rPr kumimoji="1" lang="en-US" altLang="ja-JP" smtClean="0"/>
              <a:t>2</a:t>
            </a:r>
            <a:r>
              <a:rPr kumimoji="1" lang="ja-JP" altLang="en-US" smtClean="0"/>
              <a:t>人以上が同じマスを選択した時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44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逆にこれ</a:t>
            </a:r>
            <a:r>
              <a:rPr kumimoji="1" lang="ja-JP" altLang="en-US" dirty="0" smtClean="0"/>
              <a:t>を利用して相手のランクアップを阻止することも可能</a:t>
            </a:r>
            <a:endParaRPr kumimoji="1" lang="en-US" altLang="ja-JP" dirty="0" smtClean="0"/>
          </a:p>
          <a:p>
            <a:r>
              <a:rPr kumimoji="1" lang="ja-JP" altLang="en-US" dirty="0" smtClean="0"/>
              <a:t>手札に来やすいコスト１の建物は相手のランクアップ</a:t>
            </a:r>
            <a:r>
              <a:rPr kumimoji="1" lang="ja-JP" altLang="en-US" smtClean="0"/>
              <a:t>阻止の目的でも使える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9701-4A8F-46F1-A6F1-0C622213C3D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3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65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186848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14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87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6848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00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93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68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86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29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9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70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45FA0-CD3C-4DE6-9D09-AFBD89701F3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94210-61BC-4269-87FD-EDC11332D9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4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137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0.png"/><Relationship Id="rId4" Type="http://schemas.openxmlformats.org/officeDocument/2006/relationships/image" Target="../media/image30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ohs75023\Desktop\&#12452;&#12531;&#12479;&#12540;&#12531;\TeamA\&#20181;&#27096;&#26360;\&#20225;&#30011;&#26360;\&#32113;&#21512;.mp4" TargetMode="External"/><Relationship Id="rId1" Type="http://schemas.microsoft.com/office/2007/relationships/media" Target="file:///C:\Users\ohs75023\Desktop\&#12452;&#12531;&#12479;&#12540;&#12531;\TeamA\&#20181;&#27096;&#26360;\&#20225;&#30011;&#26360;\&#32113;&#21512;.mp4" TargetMode="External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30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5.png"/><Relationship Id="rId4" Type="http://schemas.openxmlformats.org/officeDocument/2006/relationships/image" Target="../media/image30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212848" y="923831"/>
            <a:ext cx="7260336" cy="1941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800" b="1">
                <a:solidFill>
                  <a:schemeClr val="tx1"/>
                </a:solidFill>
                <a:latin typeface="+mj-lt"/>
              </a:rPr>
              <a:t>最終発表</a:t>
            </a:r>
            <a:endParaRPr kumimoji="1" lang="ja-JP" altLang="en-US" sz="8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017520" y="3429000"/>
            <a:ext cx="8482584" cy="312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smtClean="0">
                <a:solidFill>
                  <a:schemeClr val="tx1"/>
                </a:solidFill>
                <a:latin typeface="+mj-lt"/>
              </a:rPr>
              <a:t>A</a:t>
            </a:r>
            <a:r>
              <a:rPr lang="ja-JP" altLang="en-US" sz="3200" b="1" smtClean="0">
                <a:solidFill>
                  <a:schemeClr val="tx1"/>
                </a:solidFill>
                <a:latin typeface="+mj-lt"/>
              </a:rPr>
              <a:t>チーム</a:t>
            </a:r>
            <a:endParaRPr lang="en-US" altLang="ja-JP" sz="3200" b="1" smtClean="0">
              <a:solidFill>
                <a:schemeClr val="tx1"/>
              </a:solidFill>
              <a:latin typeface="+mj-lt"/>
            </a:endParaRPr>
          </a:p>
          <a:p>
            <a:endParaRPr lang="en-US" altLang="ja-JP" sz="3200" b="1" smtClean="0">
              <a:solidFill>
                <a:schemeClr val="tx1"/>
              </a:solidFill>
              <a:latin typeface="+mj-lt"/>
            </a:endParaRPr>
          </a:p>
          <a:p>
            <a:r>
              <a:rPr lang="ja-JP" altLang="en-US" sz="3200" b="1" smtClean="0">
                <a:solidFill>
                  <a:schemeClr val="tx1"/>
                </a:solidFill>
                <a:latin typeface="+mj-lt"/>
              </a:rPr>
              <a:t>リーダー　　：岡本</a:t>
            </a:r>
            <a:endParaRPr lang="en-US" altLang="ja-JP" sz="3200" b="1" smtClean="0">
              <a:solidFill>
                <a:schemeClr val="tx1"/>
              </a:solidFill>
              <a:latin typeface="+mj-lt"/>
            </a:endParaRPr>
          </a:p>
          <a:p>
            <a:r>
              <a:rPr kumimoji="1" lang="ja-JP" altLang="en-US" sz="3200" b="1" smtClean="0">
                <a:solidFill>
                  <a:schemeClr val="tx1"/>
                </a:solidFill>
                <a:latin typeface="+mj-lt"/>
              </a:rPr>
              <a:t>プランナー　：水津　ケルフィン</a:t>
            </a:r>
            <a:endParaRPr kumimoji="1" lang="en-US" altLang="ja-JP" sz="3200" b="1" smtClean="0">
              <a:solidFill>
                <a:schemeClr val="tx1"/>
              </a:solidFill>
              <a:latin typeface="+mj-lt"/>
            </a:endParaRPr>
          </a:p>
          <a:p>
            <a:r>
              <a:rPr lang="ja-JP" altLang="en-US" sz="3200" b="1" smtClean="0">
                <a:solidFill>
                  <a:schemeClr val="tx1"/>
                </a:solidFill>
                <a:latin typeface="+mj-lt"/>
              </a:rPr>
              <a:t>エンジニア　：青木　井土　徐　辻</a:t>
            </a:r>
            <a:endParaRPr kumimoji="1" lang="en-US" altLang="ja-JP" sz="3200" b="1" smtClean="0">
              <a:solidFill>
                <a:schemeClr val="tx1"/>
              </a:solidFill>
              <a:latin typeface="+mj-lt"/>
            </a:endParaRPr>
          </a:p>
          <a:p>
            <a:r>
              <a:rPr kumimoji="1" lang="ja-JP" altLang="en-US" sz="3200" b="1" smtClean="0">
                <a:solidFill>
                  <a:schemeClr val="tx1"/>
                </a:solidFill>
                <a:latin typeface="+mj-lt"/>
              </a:rPr>
              <a:t>デザイナー　：眞本　林</a:t>
            </a:r>
            <a:endParaRPr kumimoji="1" lang="ja-JP" altLang="en-US" sz="32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193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方形/長方形 114"/>
          <p:cNvSpPr/>
          <p:nvPr/>
        </p:nvSpPr>
        <p:spPr>
          <a:xfrm>
            <a:off x="744673" y="970791"/>
            <a:ext cx="11057287" cy="56027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" name="フィールド"/>
          <p:cNvGrpSpPr/>
          <p:nvPr/>
        </p:nvGrpSpPr>
        <p:grpSpPr>
          <a:xfrm>
            <a:off x="2386626" y="1896708"/>
            <a:ext cx="7624292" cy="4323427"/>
            <a:chOff x="3133307" y="2269293"/>
            <a:chExt cx="3182177" cy="2121451"/>
          </a:xfrm>
        </p:grpSpPr>
        <p:pic>
          <p:nvPicPr>
            <p:cNvPr id="27" name="緑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8" name="マス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7" cy="2102294"/>
            </a:xfrm>
            <a:prstGeom prst="rect">
              <a:avLst/>
            </a:prstGeom>
          </p:spPr>
        </p:pic>
      </p:grpSp>
      <p:grpSp>
        <p:nvGrpSpPr>
          <p:cNvPr id="8" name="岩たち"/>
          <p:cNvGrpSpPr/>
          <p:nvPr/>
        </p:nvGrpSpPr>
        <p:grpSpPr>
          <a:xfrm>
            <a:off x="2433831" y="1601522"/>
            <a:ext cx="7529879" cy="4727746"/>
            <a:chOff x="2997883" y="1448471"/>
            <a:chExt cx="5998999" cy="3766560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9080" y="2858593"/>
              <a:ext cx="1069924" cy="957301"/>
            </a:xfrm>
            <a:prstGeom prst="rect">
              <a:avLst/>
            </a:prstGeom>
          </p:spPr>
        </p:pic>
        <p:pic>
          <p:nvPicPr>
            <p:cNvPr id="72" name="図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202" y="3565419"/>
              <a:ext cx="1069924" cy="957301"/>
            </a:xfrm>
            <a:prstGeom prst="rect">
              <a:avLst/>
            </a:prstGeom>
          </p:spPr>
        </p:pic>
        <p:pic>
          <p:nvPicPr>
            <p:cNvPr id="73" name="図 7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510" y="2067121"/>
              <a:ext cx="1069924" cy="957301"/>
            </a:xfrm>
            <a:prstGeom prst="rect">
              <a:avLst/>
            </a:prstGeom>
          </p:spPr>
        </p:pic>
        <p:pic>
          <p:nvPicPr>
            <p:cNvPr id="75" name="図 7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958" y="2106672"/>
              <a:ext cx="1069924" cy="957301"/>
            </a:xfrm>
            <a:prstGeom prst="rect">
              <a:avLst/>
            </a:prstGeom>
          </p:spPr>
        </p:pic>
        <p:pic>
          <p:nvPicPr>
            <p:cNvPr id="76" name="図 7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883" y="4116096"/>
              <a:ext cx="1069924" cy="957301"/>
            </a:xfrm>
            <a:prstGeom prst="rect">
              <a:avLst/>
            </a:prstGeom>
          </p:spPr>
        </p:pic>
        <p:pic>
          <p:nvPicPr>
            <p:cNvPr id="77" name="図 7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1160" y="2106672"/>
              <a:ext cx="1069924" cy="957301"/>
            </a:xfrm>
            <a:prstGeom prst="rect">
              <a:avLst/>
            </a:prstGeom>
          </p:spPr>
        </p:pic>
        <p:pic>
          <p:nvPicPr>
            <p:cNvPr id="78" name="図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199" y="3565421"/>
              <a:ext cx="1069924" cy="957301"/>
            </a:xfrm>
            <a:prstGeom prst="rect">
              <a:avLst/>
            </a:prstGeom>
          </p:spPr>
        </p:pic>
        <p:pic>
          <p:nvPicPr>
            <p:cNvPr id="80" name="図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833" y="3565420"/>
              <a:ext cx="1069924" cy="95730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1892" y="1448471"/>
              <a:ext cx="1069924" cy="957301"/>
            </a:xfrm>
            <a:prstGeom prst="rect">
              <a:avLst/>
            </a:prstGeom>
          </p:spPr>
        </p:pic>
        <p:pic>
          <p:nvPicPr>
            <p:cNvPr id="108" name="図 1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958" y="2838814"/>
              <a:ext cx="1069924" cy="957301"/>
            </a:xfrm>
            <a:prstGeom prst="rect">
              <a:avLst/>
            </a:prstGeom>
          </p:spPr>
        </p:pic>
        <p:pic>
          <p:nvPicPr>
            <p:cNvPr id="113" name="図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906" y="1542572"/>
              <a:ext cx="1069924" cy="957301"/>
            </a:xfrm>
            <a:prstGeom prst="rect">
              <a:avLst/>
            </a:prstGeom>
          </p:spPr>
        </p:pic>
        <p:pic>
          <p:nvPicPr>
            <p:cNvPr id="116" name="図 1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476" y="4257730"/>
              <a:ext cx="1069924" cy="957301"/>
            </a:xfrm>
            <a:prstGeom prst="rect">
              <a:avLst/>
            </a:prstGeom>
          </p:spPr>
        </p:pic>
      </p:grpSp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39" y="3208054"/>
            <a:ext cx="1155828" cy="1069922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69" y="3501046"/>
            <a:ext cx="789843" cy="789843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66" y="5275985"/>
            <a:ext cx="889321" cy="783351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00" y="2391176"/>
            <a:ext cx="1065524" cy="106552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9" name="×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68" y="3561027"/>
            <a:ext cx="782793" cy="7945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19" y="5084688"/>
            <a:ext cx="1066802" cy="1066802"/>
          </a:xfrm>
          <a:prstGeom prst="rect">
            <a:avLst/>
          </a:prstGeom>
          <a:effectLst>
            <a:glow rad="101600">
              <a:srgbClr val="005426">
                <a:alpha val="60000"/>
              </a:srgbClr>
            </a:glow>
          </a:effectLst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99" y="2739334"/>
            <a:ext cx="889321" cy="783351"/>
          </a:xfrm>
          <a:prstGeom prst="rect">
            <a:avLst/>
          </a:prstGeom>
          <a:effectLst>
            <a:glow rad="139700">
              <a:srgbClr val="FFFF00"/>
            </a:glow>
          </a:effectLst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05" y="3216925"/>
            <a:ext cx="1155828" cy="1069922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103" y="2970590"/>
            <a:ext cx="1065524" cy="106552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sp>
        <p:nvSpPr>
          <p:cNvPr id="12" name="正方形/長方形 11"/>
          <p:cNvSpPr/>
          <p:nvPr/>
        </p:nvSpPr>
        <p:spPr>
          <a:xfrm>
            <a:off x="1846104" y="942006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一定マス埋まると</a:t>
            </a:r>
            <a:endParaRPr lang="ja-JP" alt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3415779" y="57020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お</a:t>
            </a:r>
            <a:r>
              <a:rPr lang="ja-JP" altLang="en-US" sz="4400" b="1" dirty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ジャマ</a:t>
            </a:r>
            <a:r>
              <a:rPr lang="ja-JP" altLang="en-US" sz="4400" b="1" dirty="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岩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544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7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364992" y="150027"/>
            <a:ext cx="5888736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カード紹介①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86384" y="1203897"/>
            <a:ext cx="3526223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000" b="1" smtClean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・建物カード</a:t>
            </a:r>
            <a:endParaRPr lang="en-US" altLang="ja-JP" sz="4000" b="1" dirty="0" smtClean="0">
              <a:ln>
                <a:solidFill>
                  <a:schemeClr val="tx1"/>
                </a:solidFill>
              </a:ln>
              <a:solidFill>
                <a:srgbClr val="00B0F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13232" y="6057974"/>
            <a:ext cx="3964700" cy="78571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コスト１</a:t>
            </a:r>
            <a:endParaRPr lang="en-US" altLang="ja-JP" sz="32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１０＄⇒２５＄</a:t>
            </a:r>
            <a:endParaRPr lang="en-US" altLang="ja-JP" sz="20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49678" y="6057975"/>
            <a:ext cx="2340864" cy="78571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</a:t>
            </a:r>
            <a:r>
              <a:rPr lang="ja-JP" altLang="en-US" sz="32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２</a:t>
            </a:r>
            <a:endParaRPr lang="en-US" altLang="ja-JP" sz="32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２</a:t>
            </a:r>
            <a:r>
              <a:rPr lang="ja-JP" altLang="en-US" sz="20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５</a:t>
            </a:r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＄⇒５５＄</a:t>
            </a:r>
            <a:endParaRPr lang="en-US" altLang="ja-JP" sz="20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9162288" y="6058658"/>
            <a:ext cx="2340864" cy="78571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</a:t>
            </a:r>
            <a:r>
              <a:rPr lang="ja-JP" altLang="en-US" sz="32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３</a:t>
            </a:r>
            <a:endParaRPr lang="en-US" altLang="ja-JP" sz="32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４</a:t>
            </a:r>
            <a:r>
              <a:rPr lang="ja-JP" altLang="en-US" sz="20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０</a:t>
            </a:r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＄⇒１００＄</a:t>
            </a:r>
            <a:endParaRPr lang="en-US" altLang="ja-JP" sz="20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613091" y="1203898"/>
            <a:ext cx="5584275" cy="74273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コスト⇧　⇒　獲得スコア⇧</a:t>
            </a:r>
            <a:endParaRPr lang="en-US" altLang="ja-JP" sz="32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" y="1987088"/>
            <a:ext cx="2127398" cy="32877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21" y="1967880"/>
            <a:ext cx="2127398" cy="32877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36" y="1963646"/>
            <a:ext cx="2127398" cy="328779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63" y="1987089"/>
            <a:ext cx="2127398" cy="328779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89" y="4356902"/>
            <a:ext cx="1835965" cy="183596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" y="4142394"/>
            <a:ext cx="2050473" cy="2050473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61" y="4520879"/>
            <a:ext cx="1898173" cy="1671988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29" y="4247115"/>
            <a:ext cx="2169933" cy="20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364992" y="150027"/>
            <a:ext cx="5888736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カード紹介②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85554" y="1203899"/>
            <a:ext cx="4790961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000" b="1" smtClean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・アクションカード</a:t>
            </a:r>
            <a:endParaRPr lang="en-US" altLang="ja-JP" sz="4000" b="1" dirty="0" smtClean="0">
              <a:ln>
                <a:solidFill>
                  <a:schemeClr val="tx1"/>
                </a:solidFill>
              </a:ln>
              <a:solidFill>
                <a:srgbClr val="FF0066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692083" y="1203898"/>
            <a:ext cx="4134413" cy="74273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コスト⇧　⇒　</a:t>
            </a:r>
            <a:r>
              <a:rPr lang="ja-JP" altLang="en-US" sz="32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強力</a:t>
            </a:r>
            <a:endParaRPr lang="en-US" altLang="ja-JP" sz="3200" b="1" dirty="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79997" y="6163056"/>
            <a:ext cx="3078771" cy="47481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コスト１</a:t>
            </a:r>
            <a:endParaRPr lang="en-US" altLang="ja-JP" sz="28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568092" y="6163055"/>
            <a:ext cx="3078771" cy="47481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コスト２</a:t>
            </a:r>
            <a:endParaRPr lang="en-US" altLang="ja-JP" sz="28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9935563" y="6163055"/>
            <a:ext cx="1761919" cy="47481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コスト３</a:t>
            </a:r>
            <a:endParaRPr lang="en-US" altLang="ja-JP" sz="28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15" y="2095882"/>
            <a:ext cx="2178244" cy="33663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400" y="2191131"/>
            <a:ext cx="2178244" cy="336637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50" y="2095881"/>
            <a:ext cx="2178244" cy="336637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31" y="2796677"/>
            <a:ext cx="2178244" cy="336637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0" y="2796678"/>
            <a:ext cx="2178244" cy="336637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847" y="2798914"/>
            <a:ext cx="3181350" cy="2414588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33" y="3355492"/>
            <a:ext cx="1675945" cy="16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/>
        </p:nvSpPr>
        <p:spPr>
          <a:xfrm>
            <a:off x="1051560" y="2980944"/>
            <a:ext cx="10222992" cy="32369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31920" y="150027"/>
            <a:ext cx="4498848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ゲームフロー②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825749" y="3352636"/>
            <a:ext cx="3346705" cy="976337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アクションカード</a:t>
            </a:r>
          </a:p>
        </p:txBody>
      </p:sp>
      <p:sp>
        <p:nvSpPr>
          <p:cNvPr id="17" name="楕円 16"/>
          <p:cNvSpPr/>
          <p:nvPr/>
        </p:nvSpPr>
        <p:spPr>
          <a:xfrm>
            <a:off x="7159750" y="3314746"/>
            <a:ext cx="3346705" cy="101553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建物が建つ</a:t>
            </a:r>
            <a:endParaRPr lang="en-US" altLang="ja-JP" sz="280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80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バッティング</a:t>
            </a:r>
            <a:endParaRPr lang="en-US" altLang="ja-JP" sz="280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9" name="楕円 18"/>
          <p:cNvSpPr/>
          <p:nvPr/>
        </p:nvSpPr>
        <p:spPr>
          <a:xfrm>
            <a:off x="7178038" y="4968937"/>
            <a:ext cx="3346705" cy="101553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ランクアップ廃業</a:t>
            </a:r>
            <a:endParaRPr lang="en-US" altLang="ja-JP" sz="280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3" name="楕円 22"/>
          <p:cNvSpPr/>
          <p:nvPr/>
        </p:nvSpPr>
        <p:spPr>
          <a:xfrm>
            <a:off x="1825748" y="4968937"/>
            <a:ext cx="3346705" cy="101553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スコア計算</a:t>
            </a:r>
            <a:endParaRPr lang="en-US" altLang="ja-JP" sz="280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80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カード配布</a:t>
            </a:r>
            <a:endParaRPr lang="en-US" altLang="ja-JP" sz="280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5" name="楕円 24"/>
          <p:cNvSpPr/>
          <p:nvPr/>
        </p:nvSpPr>
        <p:spPr>
          <a:xfrm>
            <a:off x="4288535" y="1183501"/>
            <a:ext cx="3346705" cy="633407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4</a:t>
            </a:r>
            <a:r>
              <a:rPr lang="ja-JP" altLang="en-US" sz="2800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人が選択</a:t>
            </a:r>
            <a:endParaRPr lang="en-US" altLang="ja-JP" sz="2800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7" name="右矢印 26"/>
          <p:cNvSpPr/>
          <p:nvPr/>
        </p:nvSpPr>
        <p:spPr>
          <a:xfrm rot="5400000">
            <a:off x="5503324" y="2120910"/>
            <a:ext cx="917125" cy="63340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053326" y="2037438"/>
            <a:ext cx="1664208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入力</a:t>
            </a:r>
            <a:endParaRPr kumimoji="1" lang="ja-JP" altLang="en-US" sz="36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5239510" y="4402999"/>
            <a:ext cx="1664208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出力</a:t>
            </a:r>
            <a:endParaRPr kumimoji="1" lang="ja-JP" altLang="en-US" sz="36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0" name="右矢印 29"/>
          <p:cNvSpPr/>
          <p:nvPr/>
        </p:nvSpPr>
        <p:spPr>
          <a:xfrm>
            <a:off x="5615402" y="3549758"/>
            <a:ext cx="692968" cy="63340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/>
          <p:cNvSpPr/>
          <p:nvPr/>
        </p:nvSpPr>
        <p:spPr>
          <a:xfrm rot="10800000">
            <a:off x="5585622" y="5287821"/>
            <a:ext cx="692968" cy="63340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5400000">
            <a:off x="8648597" y="4376727"/>
            <a:ext cx="405586" cy="63340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61731" y="2965113"/>
            <a:ext cx="950976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①</a:t>
            </a:r>
            <a:endParaRPr kumimoji="1" lang="ja-JP" altLang="en-US" sz="40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366261" y="4912943"/>
            <a:ext cx="950976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③</a:t>
            </a:r>
            <a:endParaRPr kumimoji="1" lang="ja-JP" altLang="en-US" sz="40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6366261" y="3028113"/>
            <a:ext cx="950976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②</a:t>
            </a:r>
            <a:endParaRPr kumimoji="1" lang="ja-JP" altLang="en-US" sz="40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1037696" y="4766443"/>
            <a:ext cx="950976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④</a:t>
            </a:r>
            <a:endParaRPr kumimoji="1" lang="ja-JP" altLang="en-US" sz="40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9" name="屈折矢印 38"/>
          <p:cNvSpPr/>
          <p:nvPr/>
        </p:nvSpPr>
        <p:spPr>
          <a:xfrm rot="5400000" flipH="1">
            <a:off x="1714071" y="645695"/>
            <a:ext cx="1652586" cy="2666711"/>
          </a:xfrm>
          <a:prstGeom prst="bentUpArrow">
            <a:avLst>
              <a:gd name="adj1" fmla="val 15533"/>
              <a:gd name="adj2" fmla="val 19621"/>
              <a:gd name="adj3" fmla="val 229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5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364992" y="150027"/>
            <a:ext cx="5888736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カードの排出率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179050" y="952536"/>
            <a:ext cx="914400" cy="1163096"/>
            <a:chOff x="212798" y="1062207"/>
            <a:chExt cx="914400" cy="1163096"/>
          </a:xfrm>
        </p:grpSpPr>
        <p:sp>
          <p:nvSpPr>
            <p:cNvPr id="50" name="楕円 49"/>
            <p:cNvSpPr/>
            <p:nvPr/>
          </p:nvSpPr>
          <p:spPr>
            <a:xfrm>
              <a:off x="212798" y="1062207"/>
              <a:ext cx="914400" cy="1163096"/>
            </a:xfrm>
            <a:prstGeom prst="ellipse">
              <a:avLst/>
            </a:pr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31" y="1225296"/>
              <a:ext cx="752815" cy="752815"/>
            </a:xfrm>
            <a:prstGeom prst="rect">
              <a:avLst/>
            </a:prstGeom>
          </p:spPr>
        </p:pic>
      </p:grpSp>
      <p:grpSp>
        <p:nvGrpSpPr>
          <p:cNvPr id="4" name="グループ化 3"/>
          <p:cNvGrpSpPr/>
          <p:nvPr/>
        </p:nvGrpSpPr>
        <p:grpSpPr>
          <a:xfrm>
            <a:off x="179050" y="2508964"/>
            <a:ext cx="914400" cy="1163096"/>
            <a:chOff x="455354" y="2543172"/>
            <a:chExt cx="914400" cy="1163096"/>
          </a:xfrm>
        </p:grpSpPr>
        <p:sp>
          <p:nvSpPr>
            <p:cNvPr id="51" name="楕円 50"/>
            <p:cNvSpPr/>
            <p:nvPr/>
          </p:nvSpPr>
          <p:spPr>
            <a:xfrm>
              <a:off x="455354" y="2543172"/>
              <a:ext cx="914400" cy="1163096"/>
            </a:xfrm>
            <a:prstGeom prst="ellipse">
              <a:avLst/>
            </a:pr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72" y="2737979"/>
              <a:ext cx="747523" cy="747523"/>
            </a:xfrm>
            <a:prstGeom prst="rect">
              <a:avLst/>
            </a:prstGeom>
          </p:spPr>
        </p:pic>
      </p:grpSp>
      <p:grpSp>
        <p:nvGrpSpPr>
          <p:cNvPr id="7" name="グループ化 6"/>
          <p:cNvGrpSpPr/>
          <p:nvPr/>
        </p:nvGrpSpPr>
        <p:grpSpPr>
          <a:xfrm>
            <a:off x="179050" y="4065392"/>
            <a:ext cx="914400" cy="1163096"/>
            <a:chOff x="450542" y="4003806"/>
            <a:chExt cx="914400" cy="1163096"/>
          </a:xfrm>
        </p:grpSpPr>
        <p:sp>
          <p:nvSpPr>
            <p:cNvPr id="52" name="楕円 51"/>
            <p:cNvSpPr/>
            <p:nvPr/>
          </p:nvSpPr>
          <p:spPr>
            <a:xfrm>
              <a:off x="450542" y="4003806"/>
              <a:ext cx="914400" cy="1163096"/>
            </a:xfrm>
            <a:prstGeom prst="ellipse">
              <a:avLst/>
            </a:pr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73" y="4184354"/>
              <a:ext cx="747523" cy="747523"/>
            </a:xfrm>
            <a:prstGeom prst="rect">
              <a:avLst/>
            </a:prstGeom>
          </p:spPr>
        </p:pic>
      </p:grpSp>
      <p:grpSp>
        <p:nvGrpSpPr>
          <p:cNvPr id="9" name="グループ化 8"/>
          <p:cNvGrpSpPr/>
          <p:nvPr/>
        </p:nvGrpSpPr>
        <p:grpSpPr>
          <a:xfrm>
            <a:off x="179050" y="5544311"/>
            <a:ext cx="914400" cy="1163096"/>
            <a:chOff x="432433" y="5388993"/>
            <a:chExt cx="914400" cy="1163096"/>
          </a:xfrm>
        </p:grpSpPr>
        <p:sp>
          <p:nvSpPr>
            <p:cNvPr id="53" name="楕円 52"/>
            <p:cNvSpPr/>
            <p:nvPr/>
          </p:nvSpPr>
          <p:spPr>
            <a:xfrm>
              <a:off x="432433" y="5388993"/>
              <a:ext cx="914400" cy="1163096"/>
            </a:xfrm>
            <a:prstGeom prst="ellipse">
              <a:avLst/>
            </a:pr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73" y="5570089"/>
              <a:ext cx="747523" cy="747523"/>
            </a:xfrm>
            <a:prstGeom prst="rect">
              <a:avLst/>
            </a:prstGeom>
          </p:spPr>
        </p:pic>
      </p:grpSp>
      <p:sp>
        <p:nvSpPr>
          <p:cNvPr id="18" name="正方形/長方形 17"/>
          <p:cNvSpPr/>
          <p:nvPr/>
        </p:nvSpPr>
        <p:spPr>
          <a:xfrm>
            <a:off x="1335024" y="888167"/>
            <a:ext cx="274320" cy="1410288"/>
          </a:xfrm>
          <a:prstGeom prst="rect">
            <a:avLst/>
          </a:prstGeom>
          <a:solidFill>
            <a:srgbClr val="FF0000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メテオ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602526" y="888167"/>
            <a:ext cx="306244" cy="1410288"/>
          </a:xfrm>
          <a:prstGeom prst="rect">
            <a:avLst/>
          </a:prstGeom>
          <a:solidFill>
            <a:srgbClr val="FF0000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台風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906604" y="888167"/>
            <a:ext cx="434260" cy="1410288"/>
          </a:xfrm>
          <a:prstGeom prst="rect">
            <a:avLst/>
          </a:prstGeom>
          <a:solidFill>
            <a:srgbClr val="FFB909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地雷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273552" y="888167"/>
            <a:ext cx="1005840" cy="1410288"/>
          </a:xfrm>
          <a:prstGeom prst="rect">
            <a:avLst/>
          </a:prstGeom>
          <a:solidFill>
            <a:srgbClr val="0ED851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ワ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イ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ル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ド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279392" y="888167"/>
            <a:ext cx="1302125" cy="1410288"/>
          </a:xfrm>
          <a:prstGeom prst="rect">
            <a:avLst/>
          </a:prstGeom>
          <a:solidFill>
            <a:srgbClr val="FFB909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シャッフル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340864" y="888167"/>
            <a:ext cx="932688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コスト３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5581517" y="888167"/>
            <a:ext cx="1322353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コスト２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903870" y="888167"/>
            <a:ext cx="4818738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コスト１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1328366" y="2388454"/>
            <a:ext cx="408404" cy="1410288"/>
          </a:xfrm>
          <a:prstGeom prst="rect">
            <a:avLst/>
          </a:prstGeom>
          <a:solidFill>
            <a:srgbClr val="FF0000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メテオ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1736770" y="2388454"/>
            <a:ext cx="509689" cy="1410288"/>
          </a:xfrm>
          <a:prstGeom prst="rect">
            <a:avLst/>
          </a:prstGeom>
          <a:solidFill>
            <a:srgbClr val="FF0000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台風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246459" y="2388454"/>
            <a:ext cx="716197" cy="1410288"/>
          </a:xfrm>
          <a:prstGeom prst="rect">
            <a:avLst/>
          </a:prstGeom>
          <a:solidFill>
            <a:srgbClr val="FFB909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地雷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3894726" y="2388454"/>
            <a:ext cx="1668503" cy="1410288"/>
          </a:xfrm>
          <a:prstGeom prst="rect">
            <a:avLst/>
          </a:prstGeom>
          <a:solidFill>
            <a:srgbClr val="0ED851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ワ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イ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ル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ド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2962656" y="2388454"/>
            <a:ext cx="932070" cy="1410288"/>
          </a:xfrm>
          <a:prstGeom prst="rect">
            <a:avLst/>
          </a:prstGeom>
          <a:solidFill>
            <a:srgbClr val="FFB909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シャッフル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5574859" y="2388454"/>
            <a:ext cx="1993390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コスト３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7568249" y="2388454"/>
            <a:ext cx="1993392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コスト２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9561639" y="2388454"/>
            <a:ext cx="2154311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コスト１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1327634" y="3909719"/>
            <a:ext cx="408404" cy="1410288"/>
          </a:xfrm>
          <a:prstGeom prst="rect">
            <a:avLst/>
          </a:prstGeom>
          <a:solidFill>
            <a:srgbClr val="FFB909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シャッフル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736038" y="3909719"/>
            <a:ext cx="783379" cy="1410288"/>
          </a:xfrm>
          <a:prstGeom prst="rect">
            <a:avLst/>
          </a:prstGeom>
          <a:solidFill>
            <a:srgbClr val="FF0000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メ</a:t>
            </a:r>
            <a:endParaRPr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</a:t>
            </a:r>
            <a:endParaRPr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オ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2519417" y="3909719"/>
            <a:ext cx="1061320" cy="1410288"/>
          </a:xfrm>
          <a:prstGeom prst="rect">
            <a:avLst/>
          </a:prstGeom>
          <a:solidFill>
            <a:srgbClr val="FF0000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台風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9" name="正方形/長方形 88"/>
          <p:cNvSpPr/>
          <p:nvPr/>
        </p:nvSpPr>
        <p:spPr>
          <a:xfrm>
            <a:off x="5922682" y="3920428"/>
            <a:ext cx="1483958" cy="1410288"/>
          </a:xfrm>
          <a:prstGeom prst="rect">
            <a:avLst/>
          </a:prstGeom>
          <a:solidFill>
            <a:srgbClr val="0ED851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ワ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イ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ル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ド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3580736" y="3909719"/>
            <a:ext cx="1155855" cy="1410288"/>
          </a:xfrm>
          <a:prstGeom prst="rect">
            <a:avLst/>
          </a:prstGeom>
          <a:solidFill>
            <a:srgbClr val="FFB909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地雷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7406640" y="3909719"/>
            <a:ext cx="1682496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コスト３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9089136" y="3909719"/>
            <a:ext cx="2626814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コスト２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4736591" y="3909719"/>
            <a:ext cx="1190044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コスト１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1327633" y="5410006"/>
            <a:ext cx="274893" cy="1410288"/>
          </a:xfrm>
          <a:prstGeom prst="rect">
            <a:avLst/>
          </a:prstGeom>
          <a:solidFill>
            <a:srgbClr val="FFB909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シャッフル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3" name="正方形/長方形 102"/>
          <p:cNvSpPr/>
          <p:nvPr/>
        </p:nvSpPr>
        <p:spPr>
          <a:xfrm>
            <a:off x="2501659" y="5410006"/>
            <a:ext cx="1133941" cy="1410288"/>
          </a:xfrm>
          <a:prstGeom prst="rect">
            <a:avLst/>
          </a:prstGeom>
          <a:solidFill>
            <a:srgbClr val="FF0000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メ</a:t>
            </a:r>
            <a:endParaRPr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</a:t>
            </a:r>
            <a:endParaRPr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オ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4" name="正方形/長方形 103"/>
          <p:cNvSpPr/>
          <p:nvPr/>
        </p:nvSpPr>
        <p:spPr>
          <a:xfrm>
            <a:off x="4930454" y="5419423"/>
            <a:ext cx="1352578" cy="1410288"/>
          </a:xfrm>
          <a:prstGeom prst="rect">
            <a:avLst/>
          </a:prstGeom>
          <a:solidFill>
            <a:srgbClr val="FF0000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台風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5" name="正方形/長方形 104"/>
          <p:cNvSpPr/>
          <p:nvPr/>
        </p:nvSpPr>
        <p:spPr>
          <a:xfrm>
            <a:off x="3635600" y="5410006"/>
            <a:ext cx="1276918" cy="1410288"/>
          </a:xfrm>
          <a:prstGeom prst="rect">
            <a:avLst/>
          </a:prstGeom>
          <a:solidFill>
            <a:srgbClr val="0ED851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ワ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イ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ル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ド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6" name="正方形/長方形 105"/>
          <p:cNvSpPr/>
          <p:nvPr/>
        </p:nvSpPr>
        <p:spPr>
          <a:xfrm>
            <a:off x="6272784" y="5410006"/>
            <a:ext cx="1295465" cy="1410288"/>
          </a:xfrm>
          <a:prstGeom prst="rect">
            <a:avLst/>
          </a:prstGeom>
          <a:solidFill>
            <a:srgbClr val="FFB909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地雷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7" name="正方形/長方形 106"/>
          <p:cNvSpPr/>
          <p:nvPr/>
        </p:nvSpPr>
        <p:spPr>
          <a:xfrm>
            <a:off x="7568249" y="5410006"/>
            <a:ext cx="1685479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コスト３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9253728" y="5410006"/>
            <a:ext cx="2462221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コスト２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9" name="正方形/長方形 108"/>
          <p:cNvSpPr/>
          <p:nvPr/>
        </p:nvSpPr>
        <p:spPr>
          <a:xfrm>
            <a:off x="1609344" y="5410006"/>
            <a:ext cx="884627" cy="1410288"/>
          </a:xfrm>
          <a:prstGeom prst="rect">
            <a:avLst/>
          </a:prstGeom>
          <a:solidFill>
            <a:srgbClr val="66FF33"/>
          </a:solidFill>
          <a:ln>
            <a:solidFill>
              <a:srgbClr val="0032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</a:t>
            </a:r>
            <a:endParaRPr kumimoji="1" lang="en-US" altLang="ja-JP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コスト１</a:t>
            </a:r>
            <a:endParaRPr kumimoji="1" lang="ja-JP" altLang="en-US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44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028700" y="150027"/>
            <a:ext cx="10287000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テストプレイと中間発表の</a:t>
            </a:r>
            <a:r>
              <a:rPr lang="en-US" altLang="ja-JP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FB</a:t>
            </a:r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の考察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6512" y="1297988"/>
            <a:ext cx="4053840" cy="545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</a:t>
            </a:r>
            <a:r>
              <a:rPr lang="ja-JP" altLang="en-US" sz="36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テスト</a:t>
            </a:r>
            <a:r>
              <a:rPr lang="ja-JP" altLang="en-US" sz="36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</a:t>
            </a:r>
            <a:endParaRPr kumimoji="1" lang="ja-JP" altLang="en-US" sz="32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486662" y="1939381"/>
            <a:ext cx="2399538" cy="545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想定</a:t>
            </a:r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より</a:t>
            </a:r>
            <a:r>
              <a:rPr lang="en-US" altLang="ja-JP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…</a:t>
            </a:r>
            <a:endParaRPr kumimoji="1" lang="ja-JP" altLang="en-US" sz="32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8" name="楕円 27"/>
          <p:cNvSpPr/>
          <p:nvPr/>
        </p:nvSpPr>
        <p:spPr>
          <a:xfrm>
            <a:off x="3962400" y="1545638"/>
            <a:ext cx="3848100" cy="12166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smtClean="0">
                <a:solidFill>
                  <a:srgbClr val="0070C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建物ができない</a:t>
            </a:r>
          </a:p>
        </p:txBody>
      </p:sp>
      <p:sp>
        <p:nvSpPr>
          <p:cNvPr id="30" name="楕円 29"/>
          <p:cNvSpPr/>
          <p:nvPr/>
        </p:nvSpPr>
        <p:spPr>
          <a:xfrm>
            <a:off x="7082790" y="1939381"/>
            <a:ext cx="3848100" cy="12166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smtClean="0">
                <a:solidFill>
                  <a:srgbClr val="0070C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逆転できない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286512" y="3728874"/>
            <a:ext cx="5866638" cy="545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</a:t>
            </a:r>
            <a:r>
              <a:rPr lang="ja-JP" altLang="en-US" sz="36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アクションカードの自爆</a:t>
            </a:r>
            <a:endParaRPr kumimoji="1" lang="ja-JP" altLang="en-US" sz="32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9" name="楕円 38"/>
          <p:cNvSpPr/>
          <p:nvPr/>
        </p:nvSpPr>
        <p:spPr>
          <a:xfrm>
            <a:off x="1486662" y="4632633"/>
            <a:ext cx="5596128" cy="12166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smtClean="0">
                <a:solidFill>
                  <a:srgbClr val="0070C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アクションカードの</a:t>
            </a:r>
            <a:endParaRPr lang="en-US" altLang="ja-JP" sz="2800" smtClean="0">
              <a:solidFill>
                <a:srgbClr val="0070C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800" smtClean="0">
                <a:solidFill>
                  <a:srgbClr val="0070C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破壊のウェイトが高い</a:t>
            </a:r>
          </a:p>
        </p:txBody>
      </p:sp>
      <p:sp>
        <p:nvSpPr>
          <p:cNvPr id="34" name="楕円 33"/>
          <p:cNvSpPr/>
          <p:nvPr/>
        </p:nvSpPr>
        <p:spPr>
          <a:xfrm>
            <a:off x="6558915" y="4990951"/>
            <a:ext cx="4895850" cy="12166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smtClean="0">
                <a:solidFill>
                  <a:srgbClr val="0070C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完全ランダムで</a:t>
            </a:r>
            <a:endParaRPr lang="en-US" altLang="ja-JP" sz="2800" smtClean="0">
              <a:solidFill>
                <a:srgbClr val="0070C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800">
                <a:solidFill>
                  <a:srgbClr val="0070C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自分</a:t>
            </a:r>
            <a:r>
              <a:rPr lang="ja-JP" altLang="en-US" sz="2800" smtClean="0">
                <a:solidFill>
                  <a:srgbClr val="0070C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が含まれてる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3886200" y="1867762"/>
            <a:ext cx="7797165" cy="9191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スコアの累積する仕組みを見直す</a:t>
            </a:r>
            <a:endParaRPr kumimoji="1" lang="en-US" altLang="ja-JP" sz="3200" b="1" smtClean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454021" y="4673714"/>
            <a:ext cx="8476869" cy="148604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フレーバーテキストは変えない</a:t>
            </a:r>
            <a:endParaRPr lang="en-US" altLang="ja-JP" sz="3200" b="1" smtClean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32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ランダムの対象から自分を除く</a:t>
            </a:r>
            <a:endParaRPr lang="en-US" altLang="ja-JP" sz="3200" b="1" smtClean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3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2" animBg="1"/>
      <p:bldP spid="30" grpId="0" animBg="1"/>
      <p:bldP spid="30" grpId="2" animBg="1"/>
      <p:bldP spid="39" grpId="0" animBg="1"/>
      <p:bldP spid="39" grpId="2" animBg="1"/>
      <p:bldP spid="34" grpId="0" animBg="1"/>
      <p:bldP spid="34" grpId="2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364992" y="150027"/>
            <a:ext cx="5888736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変更点</a:t>
            </a:r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のまとめ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34112" y="2837839"/>
            <a:ext cx="4547616" cy="545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</a:t>
            </a:r>
            <a:r>
              <a:rPr lang="ja-JP" altLang="en-US" sz="36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アクション</a:t>
            </a:r>
            <a:r>
              <a:rPr lang="ja-JP" altLang="en-US" sz="36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endParaRPr kumimoji="1" lang="ja-JP" altLang="en-US" sz="32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4112" y="1012238"/>
            <a:ext cx="4053840" cy="545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</a:t>
            </a:r>
            <a:r>
              <a:rPr lang="ja-JP" altLang="en-US" sz="36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スコアシステム</a:t>
            </a:r>
            <a:endParaRPr kumimoji="1" lang="ja-JP" altLang="en-US" sz="32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559213" y="1872141"/>
            <a:ext cx="18057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累計</a:t>
            </a:r>
            <a:r>
              <a:rPr lang="ja-JP" altLang="en-US" sz="28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方式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6066840" y="1872141"/>
            <a:ext cx="6144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b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建てた建物に応じて計算</a:t>
            </a:r>
            <a:r>
              <a:rPr lang="en-US" altLang="ja-JP" sz="2800" b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(</a:t>
            </a:r>
            <a:r>
              <a:rPr lang="ja-JP" altLang="en-US" sz="2800" b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上下する</a:t>
            </a:r>
            <a:r>
              <a:rPr lang="en-US" altLang="ja-JP" sz="2800" b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)</a:t>
            </a:r>
            <a:endParaRPr lang="ja-JP" altLang="en-US" sz="2800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156512" y="3831243"/>
            <a:ext cx="3395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①好況</a:t>
            </a:r>
            <a:r>
              <a:rPr lang="en-US" altLang="ja-JP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/</a:t>
            </a:r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不況カード</a:t>
            </a:r>
            <a:endParaRPr lang="ja-JP" altLang="en-US" sz="2800" b="1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190399" y="4741072"/>
            <a:ext cx="3395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②台風カード</a:t>
            </a:r>
            <a:endParaRPr lang="ja-JP" altLang="en-US" sz="2800" b="1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190399" y="5669565"/>
            <a:ext cx="3395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③メテオカード</a:t>
            </a:r>
            <a:endParaRPr lang="ja-JP" altLang="en-US" sz="2800" b="1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066840" y="3831243"/>
            <a:ext cx="6144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廃止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6066840" y="4516230"/>
            <a:ext cx="6144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b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破壊数４→３</a:t>
            </a:r>
            <a:endParaRPr lang="en-US" altLang="ja-JP" sz="2800" b="1" smtClean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800" b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ランダムの対象から自分を除外</a:t>
            </a:r>
            <a:endParaRPr lang="ja-JP" altLang="en-US" sz="2800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6840" y="5669565"/>
            <a:ext cx="6144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b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破壊＋自分の建物を建てる</a:t>
            </a:r>
            <a:endParaRPr lang="ja-JP" altLang="en-US" sz="2800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3" name="左大かっこ 22"/>
          <p:cNvSpPr/>
          <p:nvPr/>
        </p:nvSpPr>
        <p:spPr>
          <a:xfrm>
            <a:off x="932351" y="3825758"/>
            <a:ext cx="144960" cy="2551269"/>
          </a:xfrm>
          <a:prstGeom prst="leftBracket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/>
          <p:cNvCxnSpPr/>
          <p:nvPr/>
        </p:nvCxnSpPr>
        <p:spPr>
          <a:xfrm>
            <a:off x="5959200" y="2395361"/>
            <a:ext cx="60011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8074979" y="4379493"/>
            <a:ext cx="21284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6618035" y="5503382"/>
            <a:ext cx="51228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614368" y="6249011"/>
            <a:ext cx="4797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矢印 32"/>
          <p:cNvSpPr/>
          <p:nvPr/>
        </p:nvSpPr>
        <p:spPr>
          <a:xfrm>
            <a:off x="4681728" y="1960198"/>
            <a:ext cx="801986" cy="34710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/>
          <p:cNvSpPr/>
          <p:nvPr/>
        </p:nvSpPr>
        <p:spPr>
          <a:xfrm>
            <a:off x="4680385" y="4005763"/>
            <a:ext cx="801986" cy="34710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右矢印 36"/>
          <p:cNvSpPr/>
          <p:nvPr/>
        </p:nvSpPr>
        <p:spPr>
          <a:xfrm>
            <a:off x="4698600" y="4917186"/>
            <a:ext cx="801986" cy="34710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/>
          <p:cNvSpPr/>
          <p:nvPr/>
        </p:nvSpPr>
        <p:spPr>
          <a:xfrm>
            <a:off x="4681728" y="5845679"/>
            <a:ext cx="801986" cy="34710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25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364992" y="150027"/>
            <a:ext cx="5888736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動画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4" name="統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0393" y="952500"/>
            <a:ext cx="9677934" cy="54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5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655983" y="2405270"/>
            <a:ext cx="10853529" cy="115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ご</a:t>
            </a:r>
            <a:r>
              <a:rPr lang="ja-JP" altLang="en-US" sz="54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清聴ありがとう</a:t>
            </a:r>
            <a:r>
              <a:rPr lang="ja-JP" altLang="en-US" sz="5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ございました。</a:t>
            </a:r>
            <a:endParaRPr kumimoji="1" lang="ja-JP" altLang="en-US" sz="5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56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96" y="243622"/>
            <a:ext cx="10387754" cy="642616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08" y="522081"/>
            <a:ext cx="6482329" cy="521179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504896" y="5473005"/>
            <a:ext cx="8493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プラットフォーム　</a:t>
            </a:r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：　　　　　　</a:t>
            </a:r>
            <a:r>
              <a:rPr lang="en-US" altLang="ja-JP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PC</a:t>
            </a:r>
            <a:endParaRPr kumimoji="1" lang="en-US" altLang="ja-JP" sz="2800" b="1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  　ジャンル</a:t>
            </a:r>
            <a:r>
              <a:rPr lang="ja-JP" altLang="en-US" sz="28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 </a:t>
            </a:r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　</a:t>
            </a:r>
            <a:r>
              <a:rPr kumimoji="1"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：　ストラテジカードバトル</a:t>
            </a:r>
            <a:endParaRPr lang="en-US" altLang="ja-JP" sz="2800" b="1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　　発案者　　　</a:t>
            </a:r>
            <a:r>
              <a:rPr lang="ja-JP" altLang="en-US" sz="28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：　　　　　</a:t>
            </a:r>
            <a:r>
              <a:rPr lang="en-US" altLang="ja-JP" sz="2800" b="1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A-Team</a:t>
            </a:r>
            <a:endParaRPr lang="en-US" altLang="ja-JP" sz="2800" b="1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31" y="741223"/>
            <a:ext cx="1815253" cy="181525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56" y="3732843"/>
            <a:ext cx="1335012" cy="103463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87" y="4383907"/>
            <a:ext cx="1335012" cy="103463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596" y="4250160"/>
            <a:ext cx="1335012" cy="10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方形/長方形 84"/>
          <p:cNvSpPr/>
          <p:nvPr/>
        </p:nvSpPr>
        <p:spPr>
          <a:xfrm>
            <a:off x="3415779" y="57020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ゲームコンセプト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32" name="図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76" y="2319027"/>
            <a:ext cx="4102339" cy="406916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35" name="正方形/長方形 134"/>
          <p:cNvSpPr/>
          <p:nvPr/>
        </p:nvSpPr>
        <p:spPr>
          <a:xfrm rot="20817170">
            <a:off x="16462" y="2433234"/>
            <a:ext cx="3436979" cy="538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相手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を蹴落としつつ</a:t>
            </a:r>
            <a:endParaRPr kumimoji="1" lang="ja-JP" altLang="en-US" sz="28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34" name="右矢印 133"/>
          <p:cNvSpPr/>
          <p:nvPr/>
        </p:nvSpPr>
        <p:spPr>
          <a:xfrm>
            <a:off x="5781697" y="3653118"/>
            <a:ext cx="1324546" cy="105442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8" name="グループ化 137"/>
          <p:cNvGrpSpPr/>
          <p:nvPr/>
        </p:nvGrpSpPr>
        <p:grpSpPr>
          <a:xfrm>
            <a:off x="1767033" y="765533"/>
            <a:ext cx="8231936" cy="1641476"/>
            <a:chOff x="1802220" y="1008219"/>
            <a:chExt cx="8231936" cy="1641476"/>
          </a:xfrm>
        </p:grpSpPr>
        <p:sp>
          <p:nvSpPr>
            <p:cNvPr id="133" name="爆発 2 132"/>
            <p:cNvSpPr/>
            <p:nvPr/>
          </p:nvSpPr>
          <p:spPr>
            <a:xfrm rot="322391">
              <a:off x="1802220" y="1008219"/>
              <a:ext cx="8231936" cy="1641476"/>
            </a:xfrm>
            <a:custGeom>
              <a:avLst/>
              <a:gdLst>
                <a:gd name="connsiteX0" fmla="*/ 11462 w 21600"/>
                <a:gd name="connsiteY0" fmla="*/ 4342 h 21600"/>
                <a:gd name="connsiteX1" fmla="*/ 14790 w 21600"/>
                <a:gd name="connsiteY1" fmla="*/ 0 h 21600"/>
                <a:gd name="connsiteX2" fmla="*/ 14525 w 21600"/>
                <a:gd name="connsiteY2" fmla="*/ 5777 h 21600"/>
                <a:gd name="connsiteX3" fmla="*/ 18007 w 21600"/>
                <a:gd name="connsiteY3" fmla="*/ 3172 h 21600"/>
                <a:gd name="connsiteX4" fmla="*/ 16380 w 21600"/>
                <a:gd name="connsiteY4" fmla="*/ 6532 h 21600"/>
                <a:gd name="connsiteX5" fmla="*/ 21600 w 21600"/>
                <a:gd name="connsiteY5" fmla="*/ 6645 h 21600"/>
                <a:gd name="connsiteX6" fmla="*/ 16985 w 21600"/>
                <a:gd name="connsiteY6" fmla="*/ 9402 h 21600"/>
                <a:gd name="connsiteX7" fmla="*/ 18270 w 21600"/>
                <a:gd name="connsiteY7" fmla="*/ 11290 h 21600"/>
                <a:gd name="connsiteX8" fmla="*/ 16380 w 21600"/>
                <a:gd name="connsiteY8" fmla="*/ 12310 h 21600"/>
                <a:gd name="connsiteX9" fmla="*/ 18877 w 21600"/>
                <a:gd name="connsiteY9" fmla="*/ 15632 h 21600"/>
                <a:gd name="connsiteX10" fmla="*/ 14640 w 21600"/>
                <a:gd name="connsiteY10" fmla="*/ 14350 h 21600"/>
                <a:gd name="connsiteX11" fmla="*/ 14942 w 21600"/>
                <a:gd name="connsiteY11" fmla="*/ 17370 h 21600"/>
                <a:gd name="connsiteX12" fmla="*/ 12180 w 21600"/>
                <a:gd name="connsiteY12" fmla="*/ 15935 h 21600"/>
                <a:gd name="connsiteX13" fmla="*/ 11612 w 21600"/>
                <a:gd name="connsiteY13" fmla="*/ 18842 h 21600"/>
                <a:gd name="connsiteX14" fmla="*/ 9872 w 21600"/>
                <a:gd name="connsiteY14" fmla="*/ 17370 h 21600"/>
                <a:gd name="connsiteX15" fmla="*/ 8700 w 21600"/>
                <a:gd name="connsiteY15" fmla="*/ 19712 h 21600"/>
                <a:gd name="connsiteX16" fmla="*/ 7527 w 21600"/>
                <a:gd name="connsiteY16" fmla="*/ 18125 h 21600"/>
                <a:gd name="connsiteX17" fmla="*/ 4917 w 21600"/>
                <a:gd name="connsiteY17" fmla="*/ 21600 h 21600"/>
                <a:gd name="connsiteX18" fmla="*/ 4805 w 21600"/>
                <a:gd name="connsiteY18" fmla="*/ 18240 h 21600"/>
                <a:gd name="connsiteX19" fmla="*/ 1285 w 21600"/>
                <a:gd name="connsiteY19" fmla="*/ 17825 h 21600"/>
                <a:gd name="connsiteX20" fmla="*/ 3330 w 21600"/>
                <a:gd name="connsiteY20" fmla="*/ 15370 h 21600"/>
                <a:gd name="connsiteX21" fmla="*/ 0 w 21600"/>
                <a:gd name="connsiteY21" fmla="*/ 12877 h 21600"/>
                <a:gd name="connsiteX22" fmla="*/ 3935 w 21600"/>
                <a:gd name="connsiteY22" fmla="*/ 11592 h 21600"/>
                <a:gd name="connsiteX23" fmla="*/ 1172 w 21600"/>
                <a:gd name="connsiteY23" fmla="*/ 8270 h 21600"/>
                <a:gd name="connsiteX24" fmla="*/ 5372 w 21600"/>
                <a:gd name="connsiteY24" fmla="*/ 7817 h 21600"/>
                <a:gd name="connsiteX25" fmla="*/ 4502 w 21600"/>
                <a:gd name="connsiteY25" fmla="*/ 3625 h 21600"/>
                <a:gd name="connsiteX26" fmla="*/ 8550 w 21600"/>
                <a:gd name="connsiteY26" fmla="*/ 6382 h 21600"/>
                <a:gd name="connsiteX27" fmla="*/ 9722 w 21600"/>
                <a:gd name="connsiteY27" fmla="*/ 1887 h 21600"/>
                <a:gd name="connsiteX28" fmla="*/ 11462 w 21600"/>
                <a:gd name="connsiteY28" fmla="*/ 4342 h 21600"/>
                <a:gd name="connsiteX0" fmla="*/ 11462 w 21600"/>
                <a:gd name="connsiteY0" fmla="*/ 4342 h 21600"/>
                <a:gd name="connsiteX1" fmla="*/ 14790 w 21600"/>
                <a:gd name="connsiteY1" fmla="*/ 0 h 21600"/>
                <a:gd name="connsiteX2" fmla="*/ 14525 w 21600"/>
                <a:gd name="connsiteY2" fmla="*/ 5777 h 21600"/>
                <a:gd name="connsiteX3" fmla="*/ 18007 w 21600"/>
                <a:gd name="connsiteY3" fmla="*/ 3172 h 21600"/>
                <a:gd name="connsiteX4" fmla="*/ 16380 w 21600"/>
                <a:gd name="connsiteY4" fmla="*/ 6532 h 21600"/>
                <a:gd name="connsiteX5" fmla="*/ 21600 w 21600"/>
                <a:gd name="connsiteY5" fmla="*/ 6645 h 21600"/>
                <a:gd name="connsiteX6" fmla="*/ 16985 w 21600"/>
                <a:gd name="connsiteY6" fmla="*/ 9402 h 21600"/>
                <a:gd name="connsiteX7" fmla="*/ 18270 w 21600"/>
                <a:gd name="connsiteY7" fmla="*/ 11290 h 21600"/>
                <a:gd name="connsiteX8" fmla="*/ 16380 w 21600"/>
                <a:gd name="connsiteY8" fmla="*/ 12310 h 21600"/>
                <a:gd name="connsiteX9" fmla="*/ 18877 w 21600"/>
                <a:gd name="connsiteY9" fmla="*/ 15632 h 21600"/>
                <a:gd name="connsiteX10" fmla="*/ 14640 w 21600"/>
                <a:gd name="connsiteY10" fmla="*/ 14350 h 21600"/>
                <a:gd name="connsiteX11" fmla="*/ 14942 w 21600"/>
                <a:gd name="connsiteY11" fmla="*/ 17370 h 21600"/>
                <a:gd name="connsiteX12" fmla="*/ 12180 w 21600"/>
                <a:gd name="connsiteY12" fmla="*/ 15935 h 21600"/>
                <a:gd name="connsiteX13" fmla="*/ 11612 w 21600"/>
                <a:gd name="connsiteY13" fmla="*/ 18842 h 21600"/>
                <a:gd name="connsiteX14" fmla="*/ 9872 w 21600"/>
                <a:gd name="connsiteY14" fmla="*/ 17370 h 21600"/>
                <a:gd name="connsiteX15" fmla="*/ 8700 w 21600"/>
                <a:gd name="connsiteY15" fmla="*/ 19712 h 21600"/>
                <a:gd name="connsiteX16" fmla="*/ 7527 w 21600"/>
                <a:gd name="connsiteY16" fmla="*/ 18125 h 21600"/>
                <a:gd name="connsiteX17" fmla="*/ 4917 w 21600"/>
                <a:gd name="connsiteY17" fmla="*/ 21600 h 21600"/>
                <a:gd name="connsiteX18" fmla="*/ 4805 w 21600"/>
                <a:gd name="connsiteY18" fmla="*/ 18240 h 21600"/>
                <a:gd name="connsiteX19" fmla="*/ 3664 w 21600"/>
                <a:gd name="connsiteY19" fmla="*/ 21166 h 21600"/>
                <a:gd name="connsiteX20" fmla="*/ 3330 w 21600"/>
                <a:gd name="connsiteY20" fmla="*/ 15370 h 21600"/>
                <a:gd name="connsiteX21" fmla="*/ 0 w 21600"/>
                <a:gd name="connsiteY21" fmla="*/ 12877 h 21600"/>
                <a:gd name="connsiteX22" fmla="*/ 3935 w 21600"/>
                <a:gd name="connsiteY22" fmla="*/ 11592 h 21600"/>
                <a:gd name="connsiteX23" fmla="*/ 1172 w 21600"/>
                <a:gd name="connsiteY23" fmla="*/ 8270 h 21600"/>
                <a:gd name="connsiteX24" fmla="*/ 5372 w 21600"/>
                <a:gd name="connsiteY24" fmla="*/ 7817 h 21600"/>
                <a:gd name="connsiteX25" fmla="*/ 4502 w 21600"/>
                <a:gd name="connsiteY25" fmla="*/ 3625 h 21600"/>
                <a:gd name="connsiteX26" fmla="*/ 8550 w 21600"/>
                <a:gd name="connsiteY26" fmla="*/ 6382 h 21600"/>
                <a:gd name="connsiteX27" fmla="*/ 9722 w 21600"/>
                <a:gd name="connsiteY27" fmla="*/ 1887 h 21600"/>
                <a:gd name="connsiteX28" fmla="*/ 11462 w 21600"/>
                <a:gd name="connsiteY28" fmla="*/ 4342 h 21600"/>
                <a:gd name="connsiteX0" fmla="*/ 10290 w 20428"/>
                <a:gd name="connsiteY0" fmla="*/ 4342 h 21600"/>
                <a:gd name="connsiteX1" fmla="*/ 13618 w 20428"/>
                <a:gd name="connsiteY1" fmla="*/ 0 h 21600"/>
                <a:gd name="connsiteX2" fmla="*/ 13353 w 20428"/>
                <a:gd name="connsiteY2" fmla="*/ 5777 h 21600"/>
                <a:gd name="connsiteX3" fmla="*/ 16835 w 20428"/>
                <a:gd name="connsiteY3" fmla="*/ 3172 h 21600"/>
                <a:gd name="connsiteX4" fmla="*/ 15208 w 20428"/>
                <a:gd name="connsiteY4" fmla="*/ 6532 h 21600"/>
                <a:gd name="connsiteX5" fmla="*/ 20428 w 20428"/>
                <a:gd name="connsiteY5" fmla="*/ 6645 h 21600"/>
                <a:gd name="connsiteX6" fmla="*/ 15813 w 20428"/>
                <a:gd name="connsiteY6" fmla="*/ 9402 h 21600"/>
                <a:gd name="connsiteX7" fmla="*/ 17098 w 20428"/>
                <a:gd name="connsiteY7" fmla="*/ 11290 h 21600"/>
                <a:gd name="connsiteX8" fmla="*/ 15208 w 20428"/>
                <a:gd name="connsiteY8" fmla="*/ 12310 h 21600"/>
                <a:gd name="connsiteX9" fmla="*/ 17705 w 20428"/>
                <a:gd name="connsiteY9" fmla="*/ 15632 h 21600"/>
                <a:gd name="connsiteX10" fmla="*/ 13468 w 20428"/>
                <a:gd name="connsiteY10" fmla="*/ 14350 h 21600"/>
                <a:gd name="connsiteX11" fmla="*/ 13770 w 20428"/>
                <a:gd name="connsiteY11" fmla="*/ 17370 h 21600"/>
                <a:gd name="connsiteX12" fmla="*/ 11008 w 20428"/>
                <a:gd name="connsiteY12" fmla="*/ 15935 h 21600"/>
                <a:gd name="connsiteX13" fmla="*/ 10440 w 20428"/>
                <a:gd name="connsiteY13" fmla="*/ 18842 h 21600"/>
                <a:gd name="connsiteX14" fmla="*/ 8700 w 20428"/>
                <a:gd name="connsiteY14" fmla="*/ 17370 h 21600"/>
                <a:gd name="connsiteX15" fmla="*/ 7528 w 20428"/>
                <a:gd name="connsiteY15" fmla="*/ 19712 h 21600"/>
                <a:gd name="connsiteX16" fmla="*/ 6355 w 20428"/>
                <a:gd name="connsiteY16" fmla="*/ 18125 h 21600"/>
                <a:gd name="connsiteX17" fmla="*/ 3745 w 20428"/>
                <a:gd name="connsiteY17" fmla="*/ 21600 h 21600"/>
                <a:gd name="connsiteX18" fmla="*/ 3633 w 20428"/>
                <a:gd name="connsiteY18" fmla="*/ 18240 h 21600"/>
                <a:gd name="connsiteX19" fmla="*/ 2492 w 20428"/>
                <a:gd name="connsiteY19" fmla="*/ 21166 h 21600"/>
                <a:gd name="connsiteX20" fmla="*/ 2158 w 20428"/>
                <a:gd name="connsiteY20" fmla="*/ 15370 h 21600"/>
                <a:gd name="connsiteX21" fmla="*/ 147 w 20428"/>
                <a:gd name="connsiteY21" fmla="*/ 14581 h 21600"/>
                <a:gd name="connsiteX22" fmla="*/ 2763 w 20428"/>
                <a:gd name="connsiteY22" fmla="*/ 11592 h 21600"/>
                <a:gd name="connsiteX23" fmla="*/ 0 w 20428"/>
                <a:gd name="connsiteY23" fmla="*/ 8270 h 21600"/>
                <a:gd name="connsiteX24" fmla="*/ 4200 w 20428"/>
                <a:gd name="connsiteY24" fmla="*/ 7817 h 21600"/>
                <a:gd name="connsiteX25" fmla="*/ 3330 w 20428"/>
                <a:gd name="connsiteY25" fmla="*/ 3625 h 21600"/>
                <a:gd name="connsiteX26" fmla="*/ 7378 w 20428"/>
                <a:gd name="connsiteY26" fmla="*/ 6382 h 21600"/>
                <a:gd name="connsiteX27" fmla="*/ 8550 w 20428"/>
                <a:gd name="connsiteY27" fmla="*/ 1887 h 21600"/>
                <a:gd name="connsiteX28" fmla="*/ 10290 w 20428"/>
                <a:gd name="connsiteY28" fmla="*/ 4342 h 21600"/>
                <a:gd name="connsiteX0" fmla="*/ 10143 w 20281"/>
                <a:gd name="connsiteY0" fmla="*/ 4342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3183 w 20281"/>
                <a:gd name="connsiteY25" fmla="*/ 3625 h 21600"/>
                <a:gd name="connsiteX26" fmla="*/ 7231 w 20281"/>
                <a:gd name="connsiteY26" fmla="*/ 6382 h 21600"/>
                <a:gd name="connsiteX27" fmla="*/ 8403 w 20281"/>
                <a:gd name="connsiteY27" fmla="*/ 1887 h 21600"/>
                <a:gd name="connsiteX28" fmla="*/ 10143 w 20281"/>
                <a:gd name="connsiteY28" fmla="*/ 4342 h 21600"/>
                <a:gd name="connsiteX0" fmla="*/ 10143 w 20281"/>
                <a:gd name="connsiteY0" fmla="*/ 4342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4767 w 20281"/>
                <a:gd name="connsiteY25" fmla="*/ 3616 h 21600"/>
                <a:gd name="connsiteX26" fmla="*/ 7231 w 20281"/>
                <a:gd name="connsiteY26" fmla="*/ 6382 h 21600"/>
                <a:gd name="connsiteX27" fmla="*/ 8403 w 20281"/>
                <a:gd name="connsiteY27" fmla="*/ 1887 h 21600"/>
                <a:gd name="connsiteX28" fmla="*/ 10143 w 20281"/>
                <a:gd name="connsiteY28" fmla="*/ 4342 h 21600"/>
                <a:gd name="connsiteX0" fmla="*/ 10143 w 20281"/>
                <a:gd name="connsiteY0" fmla="*/ 4342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403 w 20281"/>
                <a:gd name="connsiteY27" fmla="*/ 1887 h 21600"/>
                <a:gd name="connsiteX28" fmla="*/ 10143 w 20281"/>
                <a:gd name="connsiteY28" fmla="*/ 4342 h 21600"/>
                <a:gd name="connsiteX0" fmla="*/ 10143 w 20281"/>
                <a:gd name="connsiteY0" fmla="*/ 4342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7384 w 20281"/>
                <a:gd name="connsiteY27" fmla="*/ 2598 h 21600"/>
                <a:gd name="connsiteX28" fmla="*/ 10143 w 20281"/>
                <a:gd name="connsiteY28" fmla="*/ 4342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7384 w 20281"/>
                <a:gd name="connsiteY27" fmla="*/ 2598 h 21600"/>
                <a:gd name="connsiteX28" fmla="*/ 10124 w 20281"/>
                <a:gd name="connsiteY28" fmla="*/ 5339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2011 w 20281"/>
                <a:gd name="connsiteY20" fmla="*/ 15370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333 w 20281"/>
                <a:gd name="connsiteY27" fmla="*/ 2120 h 21600"/>
                <a:gd name="connsiteX28" fmla="*/ 10124 w 20281"/>
                <a:gd name="connsiteY28" fmla="*/ 5339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1700 w 20281"/>
                <a:gd name="connsiteY20" fmla="*/ 16514 h 21600"/>
                <a:gd name="connsiteX21" fmla="*/ 0 w 20281"/>
                <a:gd name="connsiteY21" fmla="*/ 14581 h 21600"/>
                <a:gd name="connsiteX22" fmla="*/ 2616 w 20281"/>
                <a:gd name="connsiteY22" fmla="*/ 11592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333 w 20281"/>
                <a:gd name="connsiteY27" fmla="*/ 2120 h 21600"/>
                <a:gd name="connsiteX28" fmla="*/ 10124 w 20281"/>
                <a:gd name="connsiteY28" fmla="*/ 5339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1700 w 20281"/>
                <a:gd name="connsiteY20" fmla="*/ 16514 h 21600"/>
                <a:gd name="connsiteX21" fmla="*/ 0 w 20281"/>
                <a:gd name="connsiteY21" fmla="*/ 14581 h 21600"/>
                <a:gd name="connsiteX22" fmla="*/ 2150 w 20281"/>
                <a:gd name="connsiteY22" fmla="*/ 10248 h 21600"/>
                <a:gd name="connsiteX23" fmla="*/ 1553 w 20281"/>
                <a:gd name="connsiteY23" fmla="*/ 8597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333 w 20281"/>
                <a:gd name="connsiteY27" fmla="*/ 2120 h 21600"/>
                <a:gd name="connsiteX28" fmla="*/ 10124 w 20281"/>
                <a:gd name="connsiteY28" fmla="*/ 5339 h 21600"/>
                <a:gd name="connsiteX0" fmla="*/ 10124 w 20281"/>
                <a:gd name="connsiteY0" fmla="*/ 5339 h 21600"/>
                <a:gd name="connsiteX1" fmla="*/ 13471 w 20281"/>
                <a:gd name="connsiteY1" fmla="*/ 0 h 21600"/>
                <a:gd name="connsiteX2" fmla="*/ 13206 w 20281"/>
                <a:gd name="connsiteY2" fmla="*/ 5777 h 21600"/>
                <a:gd name="connsiteX3" fmla="*/ 16688 w 20281"/>
                <a:gd name="connsiteY3" fmla="*/ 3172 h 21600"/>
                <a:gd name="connsiteX4" fmla="*/ 15061 w 20281"/>
                <a:gd name="connsiteY4" fmla="*/ 6532 h 21600"/>
                <a:gd name="connsiteX5" fmla="*/ 20281 w 20281"/>
                <a:gd name="connsiteY5" fmla="*/ 6645 h 21600"/>
                <a:gd name="connsiteX6" fmla="*/ 15666 w 20281"/>
                <a:gd name="connsiteY6" fmla="*/ 9402 h 21600"/>
                <a:gd name="connsiteX7" fmla="*/ 16951 w 20281"/>
                <a:gd name="connsiteY7" fmla="*/ 11290 h 21600"/>
                <a:gd name="connsiteX8" fmla="*/ 15061 w 20281"/>
                <a:gd name="connsiteY8" fmla="*/ 12310 h 21600"/>
                <a:gd name="connsiteX9" fmla="*/ 17558 w 20281"/>
                <a:gd name="connsiteY9" fmla="*/ 15632 h 21600"/>
                <a:gd name="connsiteX10" fmla="*/ 13321 w 20281"/>
                <a:gd name="connsiteY10" fmla="*/ 14350 h 21600"/>
                <a:gd name="connsiteX11" fmla="*/ 13623 w 20281"/>
                <a:gd name="connsiteY11" fmla="*/ 17370 h 21600"/>
                <a:gd name="connsiteX12" fmla="*/ 10861 w 20281"/>
                <a:gd name="connsiteY12" fmla="*/ 15935 h 21600"/>
                <a:gd name="connsiteX13" fmla="*/ 10293 w 20281"/>
                <a:gd name="connsiteY13" fmla="*/ 18842 h 21600"/>
                <a:gd name="connsiteX14" fmla="*/ 8553 w 20281"/>
                <a:gd name="connsiteY14" fmla="*/ 17370 h 21600"/>
                <a:gd name="connsiteX15" fmla="*/ 7381 w 20281"/>
                <a:gd name="connsiteY15" fmla="*/ 19712 h 21600"/>
                <a:gd name="connsiteX16" fmla="*/ 6208 w 20281"/>
                <a:gd name="connsiteY16" fmla="*/ 18125 h 21600"/>
                <a:gd name="connsiteX17" fmla="*/ 3598 w 20281"/>
                <a:gd name="connsiteY17" fmla="*/ 21600 h 21600"/>
                <a:gd name="connsiteX18" fmla="*/ 3486 w 20281"/>
                <a:gd name="connsiteY18" fmla="*/ 18240 h 21600"/>
                <a:gd name="connsiteX19" fmla="*/ 2345 w 20281"/>
                <a:gd name="connsiteY19" fmla="*/ 21166 h 21600"/>
                <a:gd name="connsiteX20" fmla="*/ 1700 w 20281"/>
                <a:gd name="connsiteY20" fmla="*/ 16514 h 21600"/>
                <a:gd name="connsiteX21" fmla="*/ 0 w 20281"/>
                <a:gd name="connsiteY21" fmla="*/ 14581 h 21600"/>
                <a:gd name="connsiteX22" fmla="*/ 2150 w 20281"/>
                <a:gd name="connsiteY22" fmla="*/ 10248 h 21600"/>
                <a:gd name="connsiteX23" fmla="*/ 1456 w 20281"/>
                <a:gd name="connsiteY23" fmla="*/ 7264 h 21600"/>
                <a:gd name="connsiteX24" fmla="*/ 4053 w 20281"/>
                <a:gd name="connsiteY24" fmla="*/ 7817 h 21600"/>
                <a:gd name="connsiteX25" fmla="*/ 5438 w 20281"/>
                <a:gd name="connsiteY25" fmla="*/ 4067 h 21600"/>
                <a:gd name="connsiteX26" fmla="*/ 7231 w 20281"/>
                <a:gd name="connsiteY26" fmla="*/ 6382 h 21600"/>
                <a:gd name="connsiteX27" fmla="*/ 8333 w 20281"/>
                <a:gd name="connsiteY27" fmla="*/ 2120 h 21600"/>
                <a:gd name="connsiteX28" fmla="*/ 10124 w 20281"/>
                <a:gd name="connsiteY28" fmla="*/ 5339 h 21600"/>
                <a:gd name="connsiteX0" fmla="*/ 11263 w 21420"/>
                <a:gd name="connsiteY0" fmla="*/ 5339 h 21600"/>
                <a:gd name="connsiteX1" fmla="*/ 14610 w 21420"/>
                <a:gd name="connsiteY1" fmla="*/ 0 h 21600"/>
                <a:gd name="connsiteX2" fmla="*/ 14345 w 21420"/>
                <a:gd name="connsiteY2" fmla="*/ 5777 h 21600"/>
                <a:gd name="connsiteX3" fmla="*/ 17827 w 21420"/>
                <a:gd name="connsiteY3" fmla="*/ 3172 h 21600"/>
                <a:gd name="connsiteX4" fmla="*/ 16200 w 21420"/>
                <a:gd name="connsiteY4" fmla="*/ 6532 h 21600"/>
                <a:gd name="connsiteX5" fmla="*/ 21420 w 21420"/>
                <a:gd name="connsiteY5" fmla="*/ 6645 h 21600"/>
                <a:gd name="connsiteX6" fmla="*/ 16805 w 21420"/>
                <a:gd name="connsiteY6" fmla="*/ 9402 h 21600"/>
                <a:gd name="connsiteX7" fmla="*/ 18090 w 21420"/>
                <a:gd name="connsiteY7" fmla="*/ 11290 h 21600"/>
                <a:gd name="connsiteX8" fmla="*/ 16200 w 21420"/>
                <a:gd name="connsiteY8" fmla="*/ 12310 h 21600"/>
                <a:gd name="connsiteX9" fmla="*/ 18697 w 21420"/>
                <a:gd name="connsiteY9" fmla="*/ 15632 h 21600"/>
                <a:gd name="connsiteX10" fmla="*/ 14460 w 21420"/>
                <a:gd name="connsiteY10" fmla="*/ 14350 h 21600"/>
                <a:gd name="connsiteX11" fmla="*/ 14762 w 21420"/>
                <a:gd name="connsiteY11" fmla="*/ 17370 h 21600"/>
                <a:gd name="connsiteX12" fmla="*/ 12000 w 21420"/>
                <a:gd name="connsiteY12" fmla="*/ 15935 h 21600"/>
                <a:gd name="connsiteX13" fmla="*/ 11432 w 21420"/>
                <a:gd name="connsiteY13" fmla="*/ 18842 h 21600"/>
                <a:gd name="connsiteX14" fmla="*/ 9692 w 21420"/>
                <a:gd name="connsiteY14" fmla="*/ 17370 h 21600"/>
                <a:gd name="connsiteX15" fmla="*/ 8520 w 21420"/>
                <a:gd name="connsiteY15" fmla="*/ 19712 h 21600"/>
                <a:gd name="connsiteX16" fmla="*/ 7347 w 21420"/>
                <a:gd name="connsiteY16" fmla="*/ 18125 h 21600"/>
                <a:gd name="connsiteX17" fmla="*/ 4737 w 21420"/>
                <a:gd name="connsiteY17" fmla="*/ 21600 h 21600"/>
                <a:gd name="connsiteX18" fmla="*/ 4625 w 21420"/>
                <a:gd name="connsiteY18" fmla="*/ 18240 h 21600"/>
                <a:gd name="connsiteX19" fmla="*/ 3484 w 21420"/>
                <a:gd name="connsiteY19" fmla="*/ 21166 h 21600"/>
                <a:gd name="connsiteX20" fmla="*/ 2839 w 21420"/>
                <a:gd name="connsiteY20" fmla="*/ 16514 h 21600"/>
                <a:gd name="connsiteX21" fmla="*/ 0 w 21420"/>
                <a:gd name="connsiteY21" fmla="*/ 14760 h 21600"/>
                <a:gd name="connsiteX22" fmla="*/ 3289 w 21420"/>
                <a:gd name="connsiteY22" fmla="*/ 10248 h 21600"/>
                <a:gd name="connsiteX23" fmla="*/ 2595 w 21420"/>
                <a:gd name="connsiteY23" fmla="*/ 7264 h 21600"/>
                <a:gd name="connsiteX24" fmla="*/ 5192 w 21420"/>
                <a:gd name="connsiteY24" fmla="*/ 7817 h 21600"/>
                <a:gd name="connsiteX25" fmla="*/ 6577 w 21420"/>
                <a:gd name="connsiteY25" fmla="*/ 4067 h 21600"/>
                <a:gd name="connsiteX26" fmla="*/ 8370 w 21420"/>
                <a:gd name="connsiteY26" fmla="*/ 6382 h 21600"/>
                <a:gd name="connsiteX27" fmla="*/ 9472 w 21420"/>
                <a:gd name="connsiteY27" fmla="*/ 2120 h 21600"/>
                <a:gd name="connsiteX28" fmla="*/ 11263 w 21420"/>
                <a:gd name="connsiteY28" fmla="*/ 5339 h 21600"/>
                <a:gd name="connsiteX0" fmla="*/ 12421 w 22578"/>
                <a:gd name="connsiteY0" fmla="*/ 5339 h 21600"/>
                <a:gd name="connsiteX1" fmla="*/ 15768 w 22578"/>
                <a:gd name="connsiteY1" fmla="*/ 0 h 21600"/>
                <a:gd name="connsiteX2" fmla="*/ 15503 w 22578"/>
                <a:gd name="connsiteY2" fmla="*/ 5777 h 21600"/>
                <a:gd name="connsiteX3" fmla="*/ 18985 w 22578"/>
                <a:gd name="connsiteY3" fmla="*/ 3172 h 21600"/>
                <a:gd name="connsiteX4" fmla="*/ 17358 w 22578"/>
                <a:gd name="connsiteY4" fmla="*/ 6532 h 21600"/>
                <a:gd name="connsiteX5" fmla="*/ 22578 w 22578"/>
                <a:gd name="connsiteY5" fmla="*/ 6645 h 21600"/>
                <a:gd name="connsiteX6" fmla="*/ 17963 w 22578"/>
                <a:gd name="connsiteY6" fmla="*/ 9402 h 21600"/>
                <a:gd name="connsiteX7" fmla="*/ 19248 w 22578"/>
                <a:gd name="connsiteY7" fmla="*/ 11290 h 21600"/>
                <a:gd name="connsiteX8" fmla="*/ 17358 w 22578"/>
                <a:gd name="connsiteY8" fmla="*/ 12310 h 21600"/>
                <a:gd name="connsiteX9" fmla="*/ 19855 w 22578"/>
                <a:gd name="connsiteY9" fmla="*/ 15632 h 21600"/>
                <a:gd name="connsiteX10" fmla="*/ 15618 w 22578"/>
                <a:gd name="connsiteY10" fmla="*/ 14350 h 21600"/>
                <a:gd name="connsiteX11" fmla="*/ 15920 w 22578"/>
                <a:gd name="connsiteY11" fmla="*/ 17370 h 21600"/>
                <a:gd name="connsiteX12" fmla="*/ 13158 w 22578"/>
                <a:gd name="connsiteY12" fmla="*/ 15935 h 21600"/>
                <a:gd name="connsiteX13" fmla="*/ 12590 w 22578"/>
                <a:gd name="connsiteY13" fmla="*/ 18842 h 21600"/>
                <a:gd name="connsiteX14" fmla="*/ 10850 w 22578"/>
                <a:gd name="connsiteY14" fmla="*/ 17370 h 21600"/>
                <a:gd name="connsiteX15" fmla="*/ 9678 w 22578"/>
                <a:gd name="connsiteY15" fmla="*/ 19712 h 21600"/>
                <a:gd name="connsiteX16" fmla="*/ 8505 w 22578"/>
                <a:gd name="connsiteY16" fmla="*/ 18125 h 21600"/>
                <a:gd name="connsiteX17" fmla="*/ 5895 w 22578"/>
                <a:gd name="connsiteY17" fmla="*/ 21600 h 21600"/>
                <a:gd name="connsiteX18" fmla="*/ 5783 w 22578"/>
                <a:gd name="connsiteY18" fmla="*/ 18240 h 21600"/>
                <a:gd name="connsiteX19" fmla="*/ 4642 w 22578"/>
                <a:gd name="connsiteY19" fmla="*/ 21166 h 21600"/>
                <a:gd name="connsiteX20" fmla="*/ 3997 w 22578"/>
                <a:gd name="connsiteY20" fmla="*/ 16514 h 21600"/>
                <a:gd name="connsiteX21" fmla="*/ 0 w 22578"/>
                <a:gd name="connsiteY21" fmla="*/ 15936 h 21600"/>
                <a:gd name="connsiteX22" fmla="*/ 4447 w 22578"/>
                <a:gd name="connsiteY22" fmla="*/ 10248 h 21600"/>
                <a:gd name="connsiteX23" fmla="*/ 3753 w 22578"/>
                <a:gd name="connsiteY23" fmla="*/ 7264 h 21600"/>
                <a:gd name="connsiteX24" fmla="*/ 6350 w 22578"/>
                <a:gd name="connsiteY24" fmla="*/ 7817 h 21600"/>
                <a:gd name="connsiteX25" fmla="*/ 7735 w 22578"/>
                <a:gd name="connsiteY25" fmla="*/ 4067 h 21600"/>
                <a:gd name="connsiteX26" fmla="*/ 9528 w 22578"/>
                <a:gd name="connsiteY26" fmla="*/ 6382 h 21600"/>
                <a:gd name="connsiteX27" fmla="*/ 10630 w 22578"/>
                <a:gd name="connsiteY27" fmla="*/ 2120 h 21600"/>
                <a:gd name="connsiteX28" fmla="*/ 12421 w 22578"/>
                <a:gd name="connsiteY28" fmla="*/ 5339 h 21600"/>
                <a:gd name="connsiteX0" fmla="*/ 12421 w 22578"/>
                <a:gd name="connsiteY0" fmla="*/ 5339 h 22225"/>
                <a:gd name="connsiteX1" fmla="*/ 15768 w 22578"/>
                <a:gd name="connsiteY1" fmla="*/ 0 h 22225"/>
                <a:gd name="connsiteX2" fmla="*/ 15503 w 22578"/>
                <a:gd name="connsiteY2" fmla="*/ 5777 h 22225"/>
                <a:gd name="connsiteX3" fmla="*/ 18985 w 22578"/>
                <a:gd name="connsiteY3" fmla="*/ 3172 h 22225"/>
                <a:gd name="connsiteX4" fmla="*/ 17358 w 22578"/>
                <a:gd name="connsiteY4" fmla="*/ 6532 h 22225"/>
                <a:gd name="connsiteX5" fmla="*/ 22578 w 22578"/>
                <a:gd name="connsiteY5" fmla="*/ 6645 h 22225"/>
                <a:gd name="connsiteX6" fmla="*/ 17963 w 22578"/>
                <a:gd name="connsiteY6" fmla="*/ 9402 h 22225"/>
                <a:gd name="connsiteX7" fmla="*/ 19248 w 22578"/>
                <a:gd name="connsiteY7" fmla="*/ 11290 h 22225"/>
                <a:gd name="connsiteX8" fmla="*/ 17358 w 22578"/>
                <a:gd name="connsiteY8" fmla="*/ 12310 h 22225"/>
                <a:gd name="connsiteX9" fmla="*/ 19855 w 22578"/>
                <a:gd name="connsiteY9" fmla="*/ 15632 h 22225"/>
                <a:gd name="connsiteX10" fmla="*/ 15618 w 22578"/>
                <a:gd name="connsiteY10" fmla="*/ 14350 h 22225"/>
                <a:gd name="connsiteX11" fmla="*/ 15920 w 22578"/>
                <a:gd name="connsiteY11" fmla="*/ 17370 h 22225"/>
                <a:gd name="connsiteX12" fmla="*/ 13158 w 22578"/>
                <a:gd name="connsiteY12" fmla="*/ 15935 h 22225"/>
                <a:gd name="connsiteX13" fmla="*/ 12590 w 22578"/>
                <a:gd name="connsiteY13" fmla="*/ 18842 h 22225"/>
                <a:gd name="connsiteX14" fmla="*/ 10850 w 22578"/>
                <a:gd name="connsiteY14" fmla="*/ 17370 h 22225"/>
                <a:gd name="connsiteX15" fmla="*/ 9678 w 22578"/>
                <a:gd name="connsiteY15" fmla="*/ 19712 h 22225"/>
                <a:gd name="connsiteX16" fmla="*/ 8505 w 22578"/>
                <a:gd name="connsiteY16" fmla="*/ 18125 h 22225"/>
                <a:gd name="connsiteX17" fmla="*/ 5895 w 22578"/>
                <a:gd name="connsiteY17" fmla="*/ 21600 h 22225"/>
                <a:gd name="connsiteX18" fmla="*/ 5783 w 22578"/>
                <a:gd name="connsiteY18" fmla="*/ 18240 h 22225"/>
                <a:gd name="connsiteX19" fmla="*/ 4108 w 22578"/>
                <a:gd name="connsiteY19" fmla="*/ 22225 h 22225"/>
                <a:gd name="connsiteX20" fmla="*/ 3997 w 22578"/>
                <a:gd name="connsiteY20" fmla="*/ 16514 h 22225"/>
                <a:gd name="connsiteX21" fmla="*/ 0 w 22578"/>
                <a:gd name="connsiteY21" fmla="*/ 15936 h 22225"/>
                <a:gd name="connsiteX22" fmla="*/ 4447 w 22578"/>
                <a:gd name="connsiteY22" fmla="*/ 10248 h 22225"/>
                <a:gd name="connsiteX23" fmla="*/ 3753 w 22578"/>
                <a:gd name="connsiteY23" fmla="*/ 7264 h 22225"/>
                <a:gd name="connsiteX24" fmla="*/ 6350 w 22578"/>
                <a:gd name="connsiteY24" fmla="*/ 7817 h 22225"/>
                <a:gd name="connsiteX25" fmla="*/ 7735 w 22578"/>
                <a:gd name="connsiteY25" fmla="*/ 4067 h 22225"/>
                <a:gd name="connsiteX26" fmla="*/ 9528 w 22578"/>
                <a:gd name="connsiteY26" fmla="*/ 6382 h 22225"/>
                <a:gd name="connsiteX27" fmla="*/ 10630 w 22578"/>
                <a:gd name="connsiteY27" fmla="*/ 2120 h 22225"/>
                <a:gd name="connsiteX28" fmla="*/ 12421 w 22578"/>
                <a:gd name="connsiteY28" fmla="*/ 5339 h 22225"/>
                <a:gd name="connsiteX0" fmla="*/ 12421 w 22578"/>
                <a:gd name="connsiteY0" fmla="*/ 5339 h 22225"/>
                <a:gd name="connsiteX1" fmla="*/ 15768 w 22578"/>
                <a:gd name="connsiteY1" fmla="*/ 0 h 22225"/>
                <a:gd name="connsiteX2" fmla="*/ 15503 w 22578"/>
                <a:gd name="connsiteY2" fmla="*/ 5777 h 22225"/>
                <a:gd name="connsiteX3" fmla="*/ 18985 w 22578"/>
                <a:gd name="connsiteY3" fmla="*/ 3172 h 22225"/>
                <a:gd name="connsiteX4" fmla="*/ 17358 w 22578"/>
                <a:gd name="connsiteY4" fmla="*/ 6532 h 22225"/>
                <a:gd name="connsiteX5" fmla="*/ 22578 w 22578"/>
                <a:gd name="connsiteY5" fmla="*/ 6645 h 22225"/>
                <a:gd name="connsiteX6" fmla="*/ 17963 w 22578"/>
                <a:gd name="connsiteY6" fmla="*/ 9402 h 22225"/>
                <a:gd name="connsiteX7" fmla="*/ 19248 w 22578"/>
                <a:gd name="connsiteY7" fmla="*/ 11290 h 22225"/>
                <a:gd name="connsiteX8" fmla="*/ 17358 w 22578"/>
                <a:gd name="connsiteY8" fmla="*/ 12310 h 22225"/>
                <a:gd name="connsiteX9" fmla="*/ 19855 w 22578"/>
                <a:gd name="connsiteY9" fmla="*/ 15632 h 22225"/>
                <a:gd name="connsiteX10" fmla="*/ 15618 w 22578"/>
                <a:gd name="connsiteY10" fmla="*/ 14350 h 22225"/>
                <a:gd name="connsiteX11" fmla="*/ 15920 w 22578"/>
                <a:gd name="connsiteY11" fmla="*/ 17370 h 22225"/>
                <a:gd name="connsiteX12" fmla="*/ 13158 w 22578"/>
                <a:gd name="connsiteY12" fmla="*/ 15935 h 22225"/>
                <a:gd name="connsiteX13" fmla="*/ 12590 w 22578"/>
                <a:gd name="connsiteY13" fmla="*/ 18842 h 22225"/>
                <a:gd name="connsiteX14" fmla="*/ 10850 w 22578"/>
                <a:gd name="connsiteY14" fmla="*/ 17370 h 22225"/>
                <a:gd name="connsiteX15" fmla="*/ 9678 w 22578"/>
                <a:gd name="connsiteY15" fmla="*/ 19712 h 22225"/>
                <a:gd name="connsiteX16" fmla="*/ 8505 w 22578"/>
                <a:gd name="connsiteY16" fmla="*/ 18125 h 22225"/>
                <a:gd name="connsiteX17" fmla="*/ 6954 w 22578"/>
                <a:gd name="connsiteY17" fmla="*/ 21066 h 22225"/>
                <a:gd name="connsiteX18" fmla="*/ 5783 w 22578"/>
                <a:gd name="connsiteY18" fmla="*/ 18240 h 22225"/>
                <a:gd name="connsiteX19" fmla="*/ 4108 w 22578"/>
                <a:gd name="connsiteY19" fmla="*/ 22225 h 22225"/>
                <a:gd name="connsiteX20" fmla="*/ 3997 w 22578"/>
                <a:gd name="connsiteY20" fmla="*/ 16514 h 22225"/>
                <a:gd name="connsiteX21" fmla="*/ 0 w 22578"/>
                <a:gd name="connsiteY21" fmla="*/ 15936 h 22225"/>
                <a:gd name="connsiteX22" fmla="*/ 4447 w 22578"/>
                <a:gd name="connsiteY22" fmla="*/ 10248 h 22225"/>
                <a:gd name="connsiteX23" fmla="*/ 3753 w 22578"/>
                <a:gd name="connsiteY23" fmla="*/ 7264 h 22225"/>
                <a:gd name="connsiteX24" fmla="*/ 6350 w 22578"/>
                <a:gd name="connsiteY24" fmla="*/ 7817 h 22225"/>
                <a:gd name="connsiteX25" fmla="*/ 7735 w 22578"/>
                <a:gd name="connsiteY25" fmla="*/ 4067 h 22225"/>
                <a:gd name="connsiteX26" fmla="*/ 9528 w 22578"/>
                <a:gd name="connsiteY26" fmla="*/ 6382 h 22225"/>
                <a:gd name="connsiteX27" fmla="*/ 10630 w 22578"/>
                <a:gd name="connsiteY27" fmla="*/ 2120 h 22225"/>
                <a:gd name="connsiteX28" fmla="*/ 12421 w 22578"/>
                <a:gd name="connsiteY28" fmla="*/ 5339 h 22225"/>
                <a:gd name="connsiteX0" fmla="*/ 12421 w 20801"/>
                <a:gd name="connsiteY0" fmla="*/ 5339 h 22225"/>
                <a:gd name="connsiteX1" fmla="*/ 15768 w 20801"/>
                <a:gd name="connsiteY1" fmla="*/ 0 h 22225"/>
                <a:gd name="connsiteX2" fmla="*/ 15503 w 20801"/>
                <a:gd name="connsiteY2" fmla="*/ 5777 h 22225"/>
                <a:gd name="connsiteX3" fmla="*/ 18985 w 20801"/>
                <a:gd name="connsiteY3" fmla="*/ 3172 h 22225"/>
                <a:gd name="connsiteX4" fmla="*/ 17358 w 20801"/>
                <a:gd name="connsiteY4" fmla="*/ 6532 h 22225"/>
                <a:gd name="connsiteX5" fmla="*/ 20801 w 20801"/>
                <a:gd name="connsiteY5" fmla="*/ 6159 h 22225"/>
                <a:gd name="connsiteX6" fmla="*/ 17963 w 20801"/>
                <a:gd name="connsiteY6" fmla="*/ 9402 h 22225"/>
                <a:gd name="connsiteX7" fmla="*/ 19248 w 20801"/>
                <a:gd name="connsiteY7" fmla="*/ 11290 h 22225"/>
                <a:gd name="connsiteX8" fmla="*/ 17358 w 20801"/>
                <a:gd name="connsiteY8" fmla="*/ 12310 h 22225"/>
                <a:gd name="connsiteX9" fmla="*/ 19855 w 20801"/>
                <a:gd name="connsiteY9" fmla="*/ 15632 h 22225"/>
                <a:gd name="connsiteX10" fmla="*/ 15618 w 20801"/>
                <a:gd name="connsiteY10" fmla="*/ 14350 h 22225"/>
                <a:gd name="connsiteX11" fmla="*/ 15920 w 20801"/>
                <a:gd name="connsiteY11" fmla="*/ 17370 h 22225"/>
                <a:gd name="connsiteX12" fmla="*/ 13158 w 20801"/>
                <a:gd name="connsiteY12" fmla="*/ 15935 h 22225"/>
                <a:gd name="connsiteX13" fmla="*/ 12590 w 20801"/>
                <a:gd name="connsiteY13" fmla="*/ 18842 h 22225"/>
                <a:gd name="connsiteX14" fmla="*/ 10850 w 20801"/>
                <a:gd name="connsiteY14" fmla="*/ 17370 h 22225"/>
                <a:gd name="connsiteX15" fmla="*/ 9678 w 20801"/>
                <a:gd name="connsiteY15" fmla="*/ 19712 h 22225"/>
                <a:gd name="connsiteX16" fmla="*/ 8505 w 20801"/>
                <a:gd name="connsiteY16" fmla="*/ 18125 h 22225"/>
                <a:gd name="connsiteX17" fmla="*/ 6954 w 20801"/>
                <a:gd name="connsiteY17" fmla="*/ 21066 h 22225"/>
                <a:gd name="connsiteX18" fmla="*/ 5783 w 20801"/>
                <a:gd name="connsiteY18" fmla="*/ 18240 h 22225"/>
                <a:gd name="connsiteX19" fmla="*/ 4108 w 20801"/>
                <a:gd name="connsiteY19" fmla="*/ 22225 h 22225"/>
                <a:gd name="connsiteX20" fmla="*/ 3997 w 20801"/>
                <a:gd name="connsiteY20" fmla="*/ 16514 h 22225"/>
                <a:gd name="connsiteX21" fmla="*/ 0 w 20801"/>
                <a:gd name="connsiteY21" fmla="*/ 15936 h 22225"/>
                <a:gd name="connsiteX22" fmla="*/ 4447 w 20801"/>
                <a:gd name="connsiteY22" fmla="*/ 10248 h 22225"/>
                <a:gd name="connsiteX23" fmla="*/ 3753 w 20801"/>
                <a:gd name="connsiteY23" fmla="*/ 7264 h 22225"/>
                <a:gd name="connsiteX24" fmla="*/ 6350 w 20801"/>
                <a:gd name="connsiteY24" fmla="*/ 7817 h 22225"/>
                <a:gd name="connsiteX25" fmla="*/ 7735 w 20801"/>
                <a:gd name="connsiteY25" fmla="*/ 4067 h 22225"/>
                <a:gd name="connsiteX26" fmla="*/ 9528 w 20801"/>
                <a:gd name="connsiteY26" fmla="*/ 6382 h 22225"/>
                <a:gd name="connsiteX27" fmla="*/ 10630 w 20801"/>
                <a:gd name="connsiteY27" fmla="*/ 2120 h 22225"/>
                <a:gd name="connsiteX28" fmla="*/ 12421 w 20801"/>
                <a:gd name="connsiteY28" fmla="*/ 5339 h 22225"/>
                <a:gd name="connsiteX0" fmla="*/ 12421 w 20801"/>
                <a:gd name="connsiteY0" fmla="*/ 5339 h 22225"/>
                <a:gd name="connsiteX1" fmla="*/ 15768 w 20801"/>
                <a:gd name="connsiteY1" fmla="*/ 0 h 22225"/>
                <a:gd name="connsiteX2" fmla="*/ 15503 w 20801"/>
                <a:gd name="connsiteY2" fmla="*/ 5777 h 22225"/>
                <a:gd name="connsiteX3" fmla="*/ 18985 w 20801"/>
                <a:gd name="connsiteY3" fmla="*/ 3172 h 22225"/>
                <a:gd name="connsiteX4" fmla="*/ 17358 w 20801"/>
                <a:gd name="connsiteY4" fmla="*/ 6532 h 22225"/>
                <a:gd name="connsiteX5" fmla="*/ 20801 w 20801"/>
                <a:gd name="connsiteY5" fmla="*/ 6159 h 22225"/>
                <a:gd name="connsiteX6" fmla="*/ 17963 w 20801"/>
                <a:gd name="connsiteY6" fmla="*/ 9402 h 22225"/>
                <a:gd name="connsiteX7" fmla="*/ 19248 w 20801"/>
                <a:gd name="connsiteY7" fmla="*/ 11290 h 22225"/>
                <a:gd name="connsiteX8" fmla="*/ 17358 w 20801"/>
                <a:gd name="connsiteY8" fmla="*/ 12310 h 22225"/>
                <a:gd name="connsiteX9" fmla="*/ 19855 w 20801"/>
                <a:gd name="connsiteY9" fmla="*/ 15632 h 22225"/>
                <a:gd name="connsiteX10" fmla="*/ 15618 w 20801"/>
                <a:gd name="connsiteY10" fmla="*/ 14350 h 22225"/>
                <a:gd name="connsiteX11" fmla="*/ 15920 w 20801"/>
                <a:gd name="connsiteY11" fmla="*/ 17370 h 22225"/>
                <a:gd name="connsiteX12" fmla="*/ 13158 w 20801"/>
                <a:gd name="connsiteY12" fmla="*/ 15935 h 22225"/>
                <a:gd name="connsiteX13" fmla="*/ 12590 w 20801"/>
                <a:gd name="connsiteY13" fmla="*/ 18842 h 22225"/>
                <a:gd name="connsiteX14" fmla="*/ 10850 w 20801"/>
                <a:gd name="connsiteY14" fmla="*/ 17370 h 22225"/>
                <a:gd name="connsiteX15" fmla="*/ 9678 w 20801"/>
                <a:gd name="connsiteY15" fmla="*/ 19712 h 22225"/>
                <a:gd name="connsiteX16" fmla="*/ 8505 w 20801"/>
                <a:gd name="connsiteY16" fmla="*/ 18125 h 22225"/>
                <a:gd name="connsiteX17" fmla="*/ 7143 w 20801"/>
                <a:gd name="connsiteY17" fmla="*/ 21365 h 22225"/>
                <a:gd name="connsiteX18" fmla="*/ 5783 w 20801"/>
                <a:gd name="connsiteY18" fmla="*/ 18240 h 22225"/>
                <a:gd name="connsiteX19" fmla="*/ 4108 w 20801"/>
                <a:gd name="connsiteY19" fmla="*/ 22225 h 22225"/>
                <a:gd name="connsiteX20" fmla="*/ 3997 w 20801"/>
                <a:gd name="connsiteY20" fmla="*/ 16514 h 22225"/>
                <a:gd name="connsiteX21" fmla="*/ 0 w 20801"/>
                <a:gd name="connsiteY21" fmla="*/ 15936 h 22225"/>
                <a:gd name="connsiteX22" fmla="*/ 4447 w 20801"/>
                <a:gd name="connsiteY22" fmla="*/ 10248 h 22225"/>
                <a:gd name="connsiteX23" fmla="*/ 3753 w 20801"/>
                <a:gd name="connsiteY23" fmla="*/ 7264 h 22225"/>
                <a:gd name="connsiteX24" fmla="*/ 6350 w 20801"/>
                <a:gd name="connsiteY24" fmla="*/ 7817 h 22225"/>
                <a:gd name="connsiteX25" fmla="*/ 7735 w 20801"/>
                <a:gd name="connsiteY25" fmla="*/ 4067 h 22225"/>
                <a:gd name="connsiteX26" fmla="*/ 9528 w 20801"/>
                <a:gd name="connsiteY26" fmla="*/ 6382 h 22225"/>
                <a:gd name="connsiteX27" fmla="*/ 10630 w 20801"/>
                <a:gd name="connsiteY27" fmla="*/ 2120 h 22225"/>
                <a:gd name="connsiteX28" fmla="*/ 12421 w 20801"/>
                <a:gd name="connsiteY28" fmla="*/ 5339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801" h="22225">
                  <a:moveTo>
                    <a:pt x="12421" y="5339"/>
                  </a:moveTo>
                  <a:lnTo>
                    <a:pt x="15768" y="0"/>
                  </a:lnTo>
                  <a:cubicBezTo>
                    <a:pt x="15680" y="1926"/>
                    <a:pt x="15591" y="3851"/>
                    <a:pt x="15503" y="5777"/>
                  </a:cubicBezTo>
                  <a:lnTo>
                    <a:pt x="18985" y="3172"/>
                  </a:lnTo>
                  <a:lnTo>
                    <a:pt x="17358" y="6532"/>
                  </a:lnTo>
                  <a:lnTo>
                    <a:pt x="20801" y="6159"/>
                  </a:lnTo>
                  <a:lnTo>
                    <a:pt x="17963" y="9402"/>
                  </a:lnTo>
                  <a:lnTo>
                    <a:pt x="19248" y="11290"/>
                  </a:lnTo>
                  <a:lnTo>
                    <a:pt x="17358" y="12310"/>
                  </a:lnTo>
                  <a:lnTo>
                    <a:pt x="19855" y="15632"/>
                  </a:lnTo>
                  <a:lnTo>
                    <a:pt x="15618" y="14350"/>
                  </a:lnTo>
                  <a:cubicBezTo>
                    <a:pt x="15719" y="15357"/>
                    <a:pt x="15819" y="16363"/>
                    <a:pt x="15920" y="17370"/>
                  </a:cubicBezTo>
                  <a:lnTo>
                    <a:pt x="13158" y="15935"/>
                  </a:lnTo>
                  <a:lnTo>
                    <a:pt x="12590" y="18842"/>
                  </a:lnTo>
                  <a:lnTo>
                    <a:pt x="10850" y="17370"/>
                  </a:lnTo>
                  <a:lnTo>
                    <a:pt x="9678" y="19712"/>
                  </a:lnTo>
                  <a:lnTo>
                    <a:pt x="8505" y="18125"/>
                  </a:lnTo>
                  <a:lnTo>
                    <a:pt x="7143" y="21365"/>
                  </a:lnTo>
                  <a:cubicBezTo>
                    <a:pt x="7106" y="20245"/>
                    <a:pt x="5820" y="19360"/>
                    <a:pt x="5783" y="18240"/>
                  </a:cubicBezTo>
                  <a:lnTo>
                    <a:pt x="4108" y="22225"/>
                  </a:lnTo>
                  <a:cubicBezTo>
                    <a:pt x="3997" y="20293"/>
                    <a:pt x="4108" y="18446"/>
                    <a:pt x="3997" y="16514"/>
                  </a:cubicBezTo>
                  <a:lnTo>
                    <a:pt x="0" y="15936"/>
                  </a:lnTo>
                  <a:lnTo>
                    <a:pt x="4447" y="10248"/>
                  </a:lnTo>
                  <a:lnTo>
                    <a:pt x="3753" y="7264"/>
                  </a:lnTo>
                  <a:lnTo>
                    <a:pt x="6350" y="7817"/>
                  </a:lnTo>
                  <a:lnTo>
                    <a:pt x="7735" y="4067"/>
                  </a:lnTo>
                  <a:lnTo>
                    <a:pt x="9528" y="6382"/>
                  </a:lnTo>
                  <a:lnTo>
                    <a:pt x="10630" y="2120"/>
                  </a:lnTo>
                  <a:lnTo>
                    <a:pt x="12421" y="5339"/>
                  </a:lnTo>
                  <a:close/>
                </a:path>
              </a:pathLst>
            </a:custGeom>
            <a:solidFill>
              <a:srgbClr val="FFFF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2803212" y="1420945"/>
              <a:ext cx="6704720" cy="754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 smtClean="0">
                  <a:solidFill>
                    <a:schemeClr val="tx1"/>
                  </a:solidFill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「稼いでのし上がれ！」</a:t>
              </a:r>
              <a:endParaRPr kumimoji="1" lang="ja-JP" altLang="en-US" sz="32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</p:txBody>
        </p:sp>
      </p:grpSp>
      <p:pic>
        <p:nvPicPr>
          <p:cNvPr id="137" name="図 1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37" y="2282883"/>
            <a:ext cx="3732015" cy="4211018"/>
          </a:xfrm>
          <a:prstGeom prst="rect">
            <a:avLst/>
          </a:prstGeom>
        </p:spPr>
      </p:pic>
      <p:sp>
        <p:nvSpPr>
          <p:cNvPr id="136" name="正方形/長方形 135"/>
          <p:cNvSpPr/>
          <p:nvPr/>
        </p:nvSpPr>
        <p:spPr>
          <a:xfrm rot="20795261">
            <a:off x="6999983" y="5302395"/>
            <a:ext cx="5098384" cy="538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お金を稼いで</a:t>
            </a:r>
            <a:r>
              <a:rPr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2800" b="1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位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を目指せ！</a:t>
            </a:r>
            <a:endParaRPr kumimoji="1" lang="ja-JP" altLang="en-US" sz="28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15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4" grpId="0" animBg="1"/>
      <p:bldP spid="1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1302327"/>
            <a:ext cx="8853055" cy="5195455"/>
          </a:xfrm>
          <a:prstGeom prst="rect">
            <a:avLst/>
          </a:prstGeom>
        </p:spPr>
      </p:pic>
      <p:sp>
        <p:nvSpPr>
          <p:cNvPr id="20" name="楕円 19"/>
          <p:cNvSpPr/>
          <p:nvPr/>
        </p:nvSpPr>
        <p:spPr>
          <a:xfrm rot="20255919">
            <a:off x="8933833" y="5093189"/>
            <a:ext cx="1568736" cy="1241128"/>
          </a:xfrm>
          <a:prstGeom prst="ellipse">
            <a:avLst/>
          </a:prstGeom>
          <a:solidFill>
            <a:srgbClr val="21FF85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13" y="944609"/>
            <a:ext cx="10463263" cy="591225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415779" y="57020"/>
            <a:ext cx="5004817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ゲーム画面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65" y="1577305"/>
            <a:ext cx="5780010" cy="36929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22" y="4508221"/>
            <a:ext cx="1066802" cy="152400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39" y="4549972"/>
            <a:ext cx="1066802" cy="15240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46" y="4540107"/>
            <a:ext cx="1066802" cy="152400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31" y="4527264"/>
            <a:ext cx="1066802" cy="152400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0528" y="1468832"/>
            <a:ext cx="602809" cy="59665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0053" y="1899706"/>
            <a:ext cx="712048" cy="66457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0053" y="2404753"/>
            <a:ext cx="712048" cy="67814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0053" y="2947749"/>
            <a:ext cx="667147" cy="64019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2229" y="1468832"/>
            <a:ext cx="1205451" cy="112659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9733" y="3082894"/>
            <a:ext cx="904875" cy="94297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22183" y="5358914"/>
            <a:ext cx="690486" cy="632408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9566998" y="5391462"/>
            <a:ext cx="846425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×</a:t>
            </a:r>
            <a:r>
              <a:rPr lang="ja-JP" altLang="en-US" sz="2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３</a:t>
            </a:r>
            <a:endParaRPr lang="en-US" altLang="ja-JP" sz="24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210626" y="3145782"/>
            <a:ext cx="846425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１</a:t>
            </a:r>
            <a:r>
              <a:rPr lang="ja-JP" altLang="en-US" sz="24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０</a:t>
            </a:r>
            <a:endParaRPr lang="en-US" altLang="ja-JP" sz="24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9143785" y="1869483"/>
            <a:ext cx="846425" cy="513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５</a:t>
            </a:r>
            <a:endParaRPr lang="en-US" altLang="ja-JP" sz="24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56704" y="2170333"/>
            <a:ext cx="846425" cy="513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ターン</a:t>
            </a:r>
            <a:endParaRPr lang="en-US" altLang="ja-JP" sz="16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11" y="1386805"/>
            <a:ext cx="982615" cy="909583"/>
          </a:xfrm>
          <a:prstGeom prst="rect">
            <a:avLst/>
          </a:prstGeom>
          <a:effectLst>
            <a:glow rad="127000">
              <a:srgbClr val="FF0000">
                <a:alpha val="85000"/>
              </a:srgbClr>
            </a:glo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55" y="1974251"/>
            <a:ext cx="816619" cy="816619"/>
          </a:xfrm>
          <a:prstGeom prst="rect">
            <a:avLst/>
          </a:prstGeom>
          <a:effectLst>
            <a:glow rad="127000">
              <a:srgbClr val="0070C0">
                <a:alpha val="85000"/>
              </a:srgbClr>
            </a:glow>
          </a:effectLst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32" y="1461173"/>
            <a:ext cx="816619" cy="816619"/>
          </a:xfrm>
          <a:prstGeom prst="rect">
            <a:avLst/>
          </a:prstGeom>
          <a:effectLst>
            <a:glow rad="127000">
              <a:srgbClr val="FFC000">
                <a:alpha val="85000"/>
              </a:srgbClr>
            </a:glow>
          </a:effectLst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187" y="2493647"/>
            <a:ext cx="1160479" cy="825111"/>
          </a:xfrm>
          <a:prstGeom prst="rect">
            <a:avLst/>
          </a:prstGeom>
          <a:effectLst>
            <a:glow rad="127000">
              <a:srgbClr val="FF0000">
                <a:alpha val="85000"/>
              </a:srgbClr>
            </a:glow>
          </a:effectLst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430" y="3133273"/>
            <a:ext cx="799057" cy="703842"/>
          </a:xfrm>
          <a:prstGeom prst="rect">
            <a:avLst/>
          </a:prstGeom>
          <a:effectLst>
            <a:glow rad="127000">
              <a:srgbClr val="0070C0">
                <a:alpha val="85000"/>
              </a:srgbClr>
            </a:glo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39" y="3571090"/>
            <a:ext cx="799057" cy="703842"/>
          </a:xfrm>
          <a:prstGeom prst="rect">
            <a:avLst/>
          </a:prstGeom>
          <a:effectLst>
            <a:glow rad="127000">
              <a:srgbClr val="FF0000">
                <a:alpha val="85000"/>
              </a:srgbClr>
            </a:glo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49" y="1891983"/>
            <a:ext cx="1377986" cy="877646"/>
          </a:xfrm>
          <a:prstGeom prst="rect">
            <a:avLst/>
          </a:prstGeom>
          <a:effectLst>
            <a:glow rad="127000">
              <a:srgbClr val="21FF85">
                <a:alpha val="85000"/>
              </a:srgbClr>
            </a:glow>
          </a:effectLst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40" y="3397168"/>
            <a:ext cx="1377986" cy="877646"/>
          </a:xfrm>
          <a:prstGeom prst="rect">
            <a:avLst/>
          </a:prstGeom>
          <a:effectLst>
            <a:glow rad="127000">
              <a:srgbClr val="FFC000">
                <a:alpha val="85000"/>
              </a:srgbClr>
            </a:glow>
          </a:effectLst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41" y="3155888"/>
            <a:ext cx="1937601" cy="2994474"/>
          </a:xfrm>
          <a:prstGeom prst="rect">
            <a:avLst/>
          </a:prstGeom>
        </p:spPr>
      </p:pic>
      <p:sp>
        <p:nvSpPr>
          <p:cNvPr id="32" name="下矢印 31"/>
          <p:cNvSpPr/>
          <p:nvPr/>
        </p:nvSpPr>
        <p:spPr>
          <a:xfrm rot="4217942">
            <a:off x="3751711" y="4990026"/>
            <a:ext cx="571500" cy="624164"/>
          </a:xfrm>
          <a:prstGeom prst="downArrow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 rot="20817170">
            <a:off x="808461" y="781888"/>
            <a:ext cx="2066767" cy="538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4</a:t>
            </a:r>
            <a:r>
              <a:rPr lang="ja-JP" altLang="en-US" sz="2800" b="1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人対戦</a:t>
            </a:r>
            <a:endParaRPr kumimoji="1" lang="ja-JP" altLang="en-US" sz="28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 rot="20817170">
            <a:off x="9584492" y="565083"/>
            <a:ext cx="2066767" cy="94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ターン制</a:t>
            </a:r>
            <a:endParaRPr lang="en-US" altLang="ja-JP" sz="2800" b="1" smtClean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(10</a:t>
            </a:r>
            <a:r>
              <a:rPr kumimoji="1"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ターン</a:t>
            </a:r>
            <a:r>
              <a:rPr kumimoji="1"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)</a:t>
            </a:r>
            <a:endParaRPr kumimoji="1" lang="ja-JP" altLang="en-US" sz="28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 rot="20817170">
            <a:off x="9840362" y="2351409"/>
            <a:ext cx="2574771" cy="1035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制限時間</a:t>
            </a:r>
            <a:endParaRPr lang="en-US" altLang="ja-JP" sz="2800" b="1" smtClean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(30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秒</a:t>
            </a:r>
            <a:r>
              <a:rPr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/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ターン</a:t>
            </a:r>
            <a:r>
              <a:rPr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)</a:t>
            </a:r>
            <a:endParaRPr kumimoji="1" lang="ja-JP" altLang="en-US" sz="28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 rot="20817170">
            <a:off x="9085502" y="5762400"/>
            <a:ext cx="3412198" cy="8793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プレイヤーコスト</a:t>
            </a:r>
            <a:endParaRPr kumimoji="1" lang="en-US" altLang="ja-JP" sz="2800" b="1" smtClean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(3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まで</a:t>
            </a:r>
            <a:r>
              <a:rPr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/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ターン</a:t>
            </a:r>
            <a:r>
              <a:rPr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)</a:t>
            </a:r>
            <a:endParaRPr kumimoji="1" lang="ja-JP" altLang="en-US" sz="28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 rot="20817170">
            <a:off x="3288563" y="5843053"/>
            <a:ext cx="3412198" cy="489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手札は</a:t>
            </a:r>
            <a:r>
              <a:rPr lang="en-US" altLang="ja-JP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5</a:t>
            </a:r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枚</a:t>
            </a:r>
            <a:endParaRPr kumimoji="1" lang="ja-JP" altLang="en-US" sz="28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 rot="20817170">
            <a:off x="2886394" y="2362457"/>
            <a:ext cx="2329912" cy="538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smtClean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フィールド</a:t>
            </a:r>
            <a:endParaRPr kumimoji="1" lang="ja-JP" altLang="en-US" sz="2800" b="1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66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方形/長方形 114"/>
          <p:cNvSpPr/>
          <p:nvPr/>
        </p:nvSpPr>
        <p:spPr>
          <a:xfrm>
            <a:off x="7183958" y="994374"/>
            <a:ext cx="4852219" cy="413713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0928" y="994375"/>
            <a:ext cx="4852219" cy="413713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右矢印 59"/>
          <p:cNvSpPr/>
          <p:nvPr/>
        </p:nvSpPr>
        <p:spPr>
          <a:xfrm>
            <a:off x="5569228" y="2424209"/>
            <a:ext cx="1094234" cy="76634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4123816" y="150027"/>
            <a:ext cx="4163097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ゲームフロー①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7541917" y="1483921"/>
            <a:ext cx="4164258" cy="2776172"/>
            <a:chOff x="3133307" y="2269293"/>
            <a:chExt cx="3182176" cy="2121451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98" y="1604184"/>
            <a:ext cx="976941" cy="976941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8100000" sx="106000" sy="106000" algn="tr" rotWithShape="0">
              <a:srgbClr val="FF0000">
                <a:alpha val="85000"/>
              </a:srgbClr>
            </a:outerShdw>
          </a:effec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86" y="2754427"/>
            <a:ext cx="1048391" cy="970470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03" y="1318577"/>
            <a:ext cx="724179" cy="724179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08" y="3377748"/>
            <a:ext cx="889321" cy="783351"/>
          </a:xfrm>
          <a:prstGeom prst="rect">
            <a:avLst/>
          </a:prstGeom>
          <a:effectLst>
            <a:glow rad="38100">
              <a:srgbClr val="005426"/>
            </a:glow>
            <a:outerShdw blurRad="50800" dist="38100" dir="8100000" sx="106000" sy="106000" algn="tr" rotWithShape="0">
              <a:srgbClr val="005426">
                <a:alpha val="85000"/>
              </a:srgbClr>
            </a:outerShdw>
          </a:effectLst>
        </p:spPr>
      </p:pic>
      <p:sp>
        <p:nvSpPr>
          <p:cNvPr id="33" name="テキスト ボックス 32"/>
          <p:cNvSpPr txBox="1"/>
          <p:nvPr/>
        </p:nvSpPr>
        <p:spPr>
          <a:xfrm>
            <a:off x="9982622" y="3622011"/>
            <a:ext cx="1225850" cy="52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smtClean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Pop !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441110" y="3896240"/>
            <a:ext cx="1225850" cy="52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smtClean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Pop !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9115549" y="2455977"/>
            <a:ext cx="1225850" cy="52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smtClean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Pop !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41917" y="1926261"/>
            <a:ext cx="1225850" cy="52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smtClean="0">
                <a:ln w="31750">
                  <a:solidFill>
                    <a:schemeClr val="tx1"/>
                  </a:solidFill>
                </a:ln>
                <a:solidFill>
                  <a:srgbClr val="FFFF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Pop !</a:t>
            </a: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716" y="3150519"/>
            <a:ext cx="384215" cy="229778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310" y="3042891"/>
            <a:ext cx="176805" cy="158087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172" y="3431634"/>
            <a:ext cx="176805" cy="158087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137" y="2079196"/>
            <a:ext cx="384215" cy="229778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730" y="1971568"/>
            <a:ext cx="176805" cy="158087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593" y="2360311"/>
            <a:ext cx="176805" cy="158087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414" y="1646171"/>
            <a:ext cx="384215" cy="229778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08" y="1538544"/>
            <a:ext cx="176805" cy="158087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70" y="1927287"/>
            <a:ext cx="176805" cy="158087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8662673" y="4391699"/>
            <a:ext cx="2764041" cy="55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その結果で</a:t>
            </a:r>
            <a:endParaRPr lang="en-US" altLang="ja-JP" sz="20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一斉に建物が</a:t>
            </a:r>
            <a:r>
              <a:rPr lang="en-US" altLang="ja-JP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POP</a:t>
            </a:r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！</a:t>
            </a:r>
            <a:endParaRPr lang="en-US" altLang="ja-JP" sz="20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51" name="グループ化 50"/>
          <p:cNvGrpSpPr/>
          <p:nvPr/>
        </p:nvGrpSpPr>
        <p:grpSpPr>
          <a:xfrm>
            <a:off x="2518976" y="1536054"/>
            <a:ext cx="1860330" cy="1240220"/>
            <a:chOff x="3191363" y="2341863"/>
            <a:chExt cx="3182176" cy="2121451"/>
          </a:xfrm>
        </p:grpSpPr>
        <p:grpSp>
          <p:nvGrpSpPr>
            <p:cNvPr id="102" name="グループ化 101"/>
            <p:cNvGrpSpPr/>
            <p:nvPr/>
          </p:nvGrpSpPr>
          <p:grpSpPr>
            <a:xfrm>
              <a:off x="3191363" y="2341863"/>
              <a:ext cx="3182176" cy="2121451"/>
              <a:chOff x="3133307" y="2269293"/>
              <a:chExt cx="3182176" cy="2121451"/>
            </a:xfrm>
          </p:grpSpPr>
          <p:pic>
            <p:nvPicPr>
              <p:cNvPr id="104" name="図 10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3307" y="2269293"/>
                <a:ext cx="3182176" cy="2121451"/>
              </a:xfrm>
              <a:prstGeom prst="rect">
                <a:avLst/>
              </a:prstGeom>
            </p:spPr>
          </p:pic>
          <p:pic>
            <p:nvPicPr>
              <p:cNvPr id="105" name="図 10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307" y="2279495"/>
                <a:ext cx="3182176" cy="2102294"/>
              </a:xfrm>
              <a:prstGeom prst="rect">
                <a:avLst/>
              </a:prstGeom>
            </p:spPr>
          </p:pic>
        </p:grpSp>
        <p:sp>
          <p:nvSpPr>
            <p:cNvPr id="103" name="正方形/長方形 102"/>
            <p:cNvSpPr/>
            <p:nvPr/>
          </p:nvSpPr>
          <p:spPr>
            <a:xfrm>
              <a:off x="4471082" y="2764025"/>
              <a:ext cx="622738" cy="435595"/>
            </a:xfrm>
            <a:prstGeom prst="rect">
              <a:avLst/>
            </a:prstGeom>
            <a:solidFill>
              <a:srgbClr val="FF0000">
                <a:alpha val="5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1194677" y="3100904"/>
            <a:ext cx="827203" cy="551469"/>
            <a:chOff x="3191363" y="2341863"/>
            <a:chExt cx="3182176" cy="2121451"/>
          </a:xfrm>
        </p:grpSpPr>
        <p:grpSp>
          <p:nvGrpSpPr>
            <p:cNvPr id="98" name="グループ化 97"/>
            <p:cNvGrpSpPr/>
            <p:nvPr/>
          </p:nvGrpSpPr>
          <p:grpSpPr>
            <a:xfrm>
              <a:off x="3191363" y="2341863"/>
              <a:ext cx="3182176" cy="2121451"/>
              <a:chOff x="3133307" y="2269293"/>
              <a:chExt cx="3182176" cy="2121451"/>
            </a:xfrm>
          </p:grpSpPr>
          <p:pic>
            <p:nvPicPr>
              <p:cNvPr id="100" name="図 9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3307" y="2269293"/>
                <a:ext cx="3182176" cy="2121451"/>
              </a:xfrm>
              <a:prstGeom prst="rect">
                <a:avLst/>
              </a:prstGeom>
            </p:spPr>
          </p:pic>
          <p:pic>
            <p:nvPicPr>
              <p:cNvPr id="101" name="図 10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307" y="2279495"/>
                <a:ext cx="3182176" cy="2102294"/>
              </a:xfrm>
              <a:prstGeom prst="rect">
                <a:avLst/>
              </a:prstGeom>
            </p:spPr>
          </p:pic>
        </p:grpSp>
        <p:sp>
          <p:nvSpPr>
            <p:cNvPr id="99" name="正方形/長方形 98"/>
            <p:cNvSpPr/>
            <p:nvPr/>
          </p:nvSpPr>
          <p:spPr>
            <a:xfrm>
              <a:off x="5092959" y="3584215"/>
              <a:ext cx="622737" cy="435595"/>
            </a:xfrm>
            <a:prstGeom prst="rect">
              <a:avLst/>
            </a:prstGeom>
            <a:solidFill>
              <a:schemeClr val="accent5">
                <a:alpha val="55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/>
          <p:cNvGrpSpPr/>
          <p:nvPr/>
        </p:nvGrpSpPr>
        <p:grpSpPr>
          <a:xfrm>
            <a:off x="2383193" y="3100904"/>
            <a:ext cx="827203" cy="551469"/>
            <a:chOff x="3191363" y="2341863"/>
            <a:chExt cx="3182176" cy="2121451"/>
          </a:xfrm>
        </p:grpSpPr>
        <p:grpSp>
          <p:nvGrpSpPr>
            <p:cNvPr id="94" name="グループ化 93"/>
            <p:cNvGrpSpPr/>
            <p:nvPr/>
          </p:nvGrpSpPr>
          <p:grpSpPr>
            <a:xfrm>
              <a:off x="3191363" y="2341863"/>
              <a:ext cx="3182176" cy="2121451"/>
              <a:chOff x="3133307" y="2269293"/>
              <a:chExt cx="3182176" cy="2121451"/>
            </a:xfrm>
          </p:grpSpPr>
          <p:pic>
            <p:nvPicPr>
              <p:cNvPr id="96" name="図 9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3307" y="2269293"/>
                <a:ext cx="3182176" cy="2121451"/>
              </a:xfrm>
              <a:prstGeom prst="rect">
                <a:avLst/>
              </a:prstGeom>
            </p:spPr>
          </p:pic>
          <p:pic>
            <p:nvPicPr>
              <p:cNvPr id="97" name="図 9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307" y="2279495"/>
                <a:ext cx="3182176" cy="2102294"/>
              </a:xfrm>
              <a:prstGeom prst="rect">
                <a:avLst/>
              </a:prstGeom>
            </p:spPr>
          </p:pic>
        </p:grpSp>
        <p:sp>
          <p:nvSpPr>
            <p:cNvPr id="95" name="正方形/長方形 94"/>
            <p:cNvSpPr/>
            <p:nvPr/>
          </p:nvSpPr>
          <p:spPr>
            <a:xfrm>
              <a:off x="3191363" y="2352063"/>
              <a:ext cx="622737" cy="435595"/>
            </a:xfrm>
            <a:prstGeom prst="rect">
              <a:avLst/>
            </a:prstGeom>
            <a:solidFill>
              <a:srgbClr val="FFC000">
                <a:alpha val="55000"/>
              </a:srgb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3541750" y="3100904"/>
            <a:ext cx="827203" cy="551469"/>
            <a:chOff x="3191363" y="2341863"/>
            <a:chExt cx="3182176" cy="2121451"/>
          </a:xfrm>
        </p:grpSpPr>
        <p:grpSp>
          <p:nvGrpSpPr>
            <p:cNvPr id="90" name="グループ化 89"/>
            <p:cNvGrpSpPr/>
            <p:nvPr/>
          </p:nvGrpSpPr>
          <p:grpSpPr>
            <a:xfrm>
              <a:off x="3191363" y="2341863"/>
              <a:ext cx="3182176" cy="2121451"/>
              <a:chOff x="3133307" y="2269293"/>
              <a:chExt cx="3182176" cy="2121451"/>
            </a:xfrm>
          </p:grpSpPr>
          <p:pic>
            <p:nvPicPr>
              <p:cNvPr id="92" name="図 9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3307" y="2269293"/>
                <a:ext cx="3182176" cy="2121451"/>
              </a:xfrm>
              <a:prstGeom prst="rect">
                <a:avLst/>
              </a:prstGeom>
            </p:spPr>
          </p:pic>
          <p:pic>
            <p:nvPicPr>
              <p:cNvPr id="93" name="図 9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307" y="2279495"/>
                <a:ext cx="3182176" cy="2102294"/>
              </a:xfrm>
              <a:prstGeom prst="rect">
                <a:avLst/>
              </a:prstGeom>
            </p:spPr>
          </p:pic>
        </p:grpSp>
        <p:sp>
          <p:nvSpPr>
            <p:cNvPr id="91" name="正方形/長方形 90"/>
            <p:cNvSpPr/>
            <p:nvPr/>
          </p:nvSpPr>
          <p:spPr>
            <a:xfrm>
              <a:off x="3223987" y="3987434"/>
              <a:ext cx="622739" cy="435597"/>
            </a:xfrm>
            <a:prstGeom prst="rect">
              <a:avLst/>
            </a:prstGeom>
            <a:solidFill>
              <a:srgbClr val="005426">
                <a:alpha val="55000"/>
              </a:srgbClr>
            </a:solidFill>
            <a:ln w="28575">
              <a:solidFill>
                <a:srgbClr val="0054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7" name="右矢印 58"/>
          <p:cNvSpPr/>
          <p:nvPr/>
        </p:nvSpPr>
        <p:spPr>
          <a:xfrm rot="19636662" flipV="1">
            <a:off x="1214798" y="3611239"/>
            <a:ext cx="548678" cy="156769"/>
          </a:xfrm>
          <a:custGeom>
            <a:avLst/>
            <a:gdLst>
              <a:gd name="connsiteX0" fmla="*/ 0 w 2910021"/>
              <a:gd name="connsiteY0" fmla="*/ 191981 h 767925"/>
              <a:gd name="connsiteX1" fmla="*/ 2526059 w 2910021"/>
              <a:gd name="connsiteY1" fmla="*/ 191981 h 767925"/>
              <a:gd name="connsiteX2" fmla="*/ 2526059 w 2910021"/>
              <a:gd name="connsiteY2" fmla="*/ 0 h 767925"/>
              <a:gd name="connsiteX3" fmla="*/ 2910021 w 2910021"/>
              <a:gd name="connsiteY3" fmla="*/ 383963 h 767925"/>
              <a:gd name="connsiteX4" fmla="*/ 2526059 w 2910021"/>
              <a:gd name="connsiteY4" fmla="*/ 767925 h 767925"/>
              <a:gd name="connsiteX5" fmla="*/ 2526059 w 2910021"/>
              <a:gd name="connsiteY5" fmla="*/ 575944 h 767925"/>
              <a:gd name="connsiteX6" fmla="*/ 0 w 2910021"/>
              <a:gd name="connsiteY6" fmla="*/ 575944 h 767925"/>
              <a:gd name="connsiteX7" fmla="*/ 0 w 2910021"/>
              <a:gd name="connsiteY7" fmla="*/ 191981 h 767925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526059 w 2910021"/>
              <a:gd name="connsiteY5" fmla="*/ 575944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468003 w 2910021"/>
              <a:gd name="connsiteY1" fmla="*/ 409696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46838 h 855011"/>
              <a:gd name="connsiteX1" fmla="*/ 2468003 w 2910021"/>
              <a:gd name="connsiteY1" fmla="*/ 264553 h 855011"/>
              <a:gd name="connsiteX2" fmla="*/ 2584116 w 2910021"/>
              <a:gd name="connsiteY2" fmla="*/ 0 h 855011"/>
              <a:gd name="connsiteX3" fmla="*/ 2910021 w 2910021"/>
              <a:gd name="connsiteY3" fmla="*/ 238820 h 855011"/>
              <a:gd name="connsiteX4" fmla="*/ 2250288 w 2910021"/>
              <a:gd name="connsiteY4" fmla="*/ 855011 h 855011"/>
              <a:gd name="connsiteX5" fmla="*/ 2366402 w 2910021"/>
              <a:gd name="connsiteY5" fmla="*/ 503372 h 855011"/>
              <a:gd name="connsiteX6" fmla="*/ 0 w 2910021"/>
              <a:gd name="connsiteY6" fmla="*/ 430801 h 855011"/>
              <a:gd name="connsiteX7" fmla="*/ 0 w 2910021"/>
              <a:gd name="connsiteY7" fmla="*/ 46838 h 855011"/>
              <a:gd name="connsiteX0" fmla="*/ 0 w 2793907"/>
              <a:gd name="connsiteY0" fmla="*/ 46838 h 855011"/>
              <a:gd name="connsiteX1" fmla="*/ 2468003 w 2793907"/>
              <a:gd name="connsiteY1" fmla="*/ 264553 h 855011"/>
              <a:gd name="connsiteX2" fmla="*/ 2584116 w 2793907"/>
              <a:gd name="connsiteY2" fmla="*/ 0 h 855011"/>
              <a:gd name="connsiteX3" fmla="*/ 2793907 w 2793907"/>
              <a:gd name="connsiteY3" fmla="*/ 543620 h 855011"/>
              <a:gd name="connsiteX4" fmla="*/ 2250288 w 2793907"/>
              <a:gd name="connsiteY4" fmla="*/ 855011 h 855011"/>
              <a:gd name="connsiteX5" fmla="*/ 2366402 w 2793907"/>
              <a:gd name="connsiteY5" fmla="*/ 503372 h 855011"/>
              <a:gd name="connsiteX6" fmla="*/ 0 w 2793907"/>
              <a:gd name="connsiteY6" fmla="*/ 430801 h 855011"/>
              <a:gd name="connsiteX7" fmla="*/ 0 w 2793907"/>
              <a:gd name="connsiteY7" fmla="*/ 46838 h 855011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0 w 2793907"/>
              <a:gd name="connsiteY6" fmla="*/ 616192 h 1040402"/>
              <a:gd name="connsiteX7" fmla="*/ 0 w 2793907"/>
              <a:gd name="connsiteY7" fmla="*/ 0 h 1040402"/>
              <a:gd name="connsiteX0" fmla="*/ 14515 w 2808422"/>
              <a:gd name="connsiteY0" fmla="*/ 0 h 1040402"/>
              <a:gd name="connsiteX1" fmla="*/ 2482518 w 2808422"/>
              <a:gd name="connsiteY1" fmla="*/ 449944 h 1040402"/>
              <a:gd name="connsiteX2" fmla="*/ 2598631 w 2808422"/>
              <a:gd name="connsiteY2" fmla="*/ 185391 h 1040402"/>
              <a:gd name="connsiteX3" fmla="*/ 2808422 w 2808422"/>
              <a:gd name="connsiteY3" fmla="*/ 729011 h 1040402"/>
              <a:gd name="connsiteX4" fmla="*/ 2264803 w 2808422"/>
              <a:gd name="connsiteY4" fmla="*/ 1040402 h 1040402"/>
              <a:gd name="connsiteX5" fmla="*/ 2380917 w 2808422"/>
              <a:gd name="connsiteY5" fmla="*/ 688763 h 1040402"/>
              <a:gd name="connsiteX6" fmla="*/ 0 w 2808422"/>
              <a:gd name="connsiteY6" fmla="*/ 775849 h 1040402"/>
              <a:gd name="connsiteX7" fmla="*/ 14515 w 2808422"/>
              <a:gd name="connsiteY7" fmla="*/ 0 h 1040402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14513 w 2793907"/>
              <a:gd name="connsiteY6" fmla="*/ 790363 h 1040402"/>
              <a:gd name="connsiteX7" fmla="*/ 0 w 2793907"/>
              <a:gd name="connsiteY7" fmla="*/ 0 h 1040402"/>
              <a:gd name="connsiteX0" fmla="*/ 0 w 2793907"/>
              <a:gd name="connsiteY0" fmla="*/ 0 h 866231"/>
              <a:gd name="connsiteX1" fmla="*/ 2468003 w 2793907"/>
              <a:gd name="connsiteY1" fmla="*/ 449944 h 866231"/>
              <a:gd name="connsiteX2" fmla="*/ 2584116 w 2793907"/>
              <a:gd name="connsiteY2" fmla="*/ 185391 h 866231"/>
              <a:gd name="connsiteX3" fmla="*/ 2793907 w 2793907"/>
              <a:gd name="connsiteY3" fmla="*/ 729011 h 866231"/>
              <a:gd name="connsiteX4" fmla="*/ 2366403 w 2793907"/>
              <a:gd name="connsiteY4" fmla="*/ 866231 h 866231"/>
              <a:gd name="connsiteX5" fmla="*/ 2366402 w 2793907"/>
              <a:gd name="connsiteY5" fmla="*/ 688763 h 866231"/>
              <a:gd name="connsiteX6" fmla="*/ 14513 w 2793907"/>
              <a:gd name="connsiteY6" fmla="*/ 790363 h 866231"/>
              <a:gd name="connsiteX7" fmla="*/ 0 w 2793907"/>
              <a:gd name="connsiteY7" fmla="*/ 0 h 866231"/>
              <a:gd name="connsiteX0" fmla="*/ 0 w 2793907"/>
              <a:gd name="connsiteY0" fmla="*/ 0 h 953316"/>
              <a:gd name="connsiteX1" fmla="*/ 2468003 w 2793907"/>
              <a:gd name="connsiteY1" fmla="*/ 449944 h 953316"/>
              <a:gd name="connsiteX2" fmla="*/ 2584116 w 2793907"/>
              <a:gd name="connsiteY2" fmla="*/ 185391 h 953316"/>
              <a:gd name="connsiteX3" fmla="*/ 2793907 w 2793907"/>
              <a:gd name="connsiteY3" fmla="*/ 729011 h 953316"/>
              <a:gd name="connsiteX4" fmla="*/ 2293831 w 2793907"/>
              <a:gd name="connsiteY4" fmla="*/ 953316 h 953316"/>
              <a:gd name="connsiteX5" fmla="*/ 2366402 w 2793907"/>
              <a:gd name="connsiteY5" fmla="*/ 688763 h 953316"/>
              <a:gd name="connsiteX6" fmla="*/ 14513 w 2793907"/>
              <a:gd name="connsiteY6" fmla="*/ 790363 h 953316"/>
              <a:gd name="connsiteX7" fmla="*/ 0 w 2793907"/>
              <a:gd name="connsiteY7" fmla="*/ 0 h 9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3907" h="953316">
                <a:moveTo>
                  <a:pt x="0" y="0"/>
                </a:moveTo>
                <a:cubicBezTo>
                  <a:pt x="783963" y="53219"/>
                  <a:pt x="1669526" y="106439"/>
                  <a:pt x="2468003" y="449944"/>
                </a:cubicBezTo>
                <a:lnTo>
                  <a:pt x="2584116" y="185391"/>
                </a:lnTo>
                <a:lnTo>
                  <a:pt x="2793907" y="729011"/>
                </a:lnTo>
                <a:lnTo>
                  <a:pt x="2293831" y="953316"/>
                </a:lnTo>
                <a:cubicBezTo>
                  <a:pt x="2293831" y="894160"/>
                  <a:pt x="2366402" y="747919"/>
                  <a:pt x="2366402" y="688763"/>
                </a:cubicBezTo>
                <a:cubicBezTo>
                  <a:pt x="1577601" y="475887"/>
                  <a:pt x="788800" y="640382"/>
                  <a:pt x="14513" y="7903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右矢印 58"/>
          <p:cNvSpPr/>
          <p:nvPr/>
        </p:nvSpPr>
        <p:spPr>
          <a:xfrm rot="2994024" flipH="1" flipV="1">
            <a:off x="2279457" y="3426666"/>
            <a:ext cx="737580" cy="243043"/>
          </a:xfrm>
          <a:custGeom>
            <a:avLst/>
            <a:gdLst>
              <a:gd name="connsiteX0" fmla="*/ 0 w 2910021"/>
              <a:gd name="connsiteY0" fmla="*/ 191981 h 767925"/>
              <a:gd name="connsiteX1" fmla="*/ 2526059 w 2910021"/>
              <a:gd name="connsiteY1" fmla="*/ 191981 h 767925"/>
              <a:gd name="connsiteX2" fmla="*/ 2526059 w 2910021"/>
              <a:gd name="connsiteY2" fmla="*/ 0 h 767925"/>
              <a:gd name="connsiteX3" fmla="*/ 2910021 w 2910021"/>
              <a:gd name="connsiteY3" fmla="*/ 383963 h 767925"/>
              <a:gd name="connsiteX4" fmla="*/ 2526059 w 2910021"/>
              <a:gd name="connsiteY4" fmla="*/ 767925 h 767925"/>
              <a:gd name="connsiteX5" fmla="*/ 2526059 w 2910021"/>
              <a:gd name="connsiteY5" fmla="*/ 575944 h 767925"/>
              <a:gd name="connsiteX6" fmla="*/ 0 w 2910021"/>
              <a:gd name="connsiteY6" fmla="*/ 575944 h 767925"/>
              <a:gd name="connsiteX7" fmla="*/ 0 w 2910021"/>
              <a:gd name="connsiteY7" fmla="*/ 191981 h 767925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526059 w 2910021"/>
              <a:gd name="connsiteY5" fmla="*/ 575944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468003 w 2910021"/>
              <a:gd name="connsiteY1" fmla="*/ 409696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46838 h 855011"/>
              <a:gd name="connsiteX1" fmla="*/ 2468003 w 2910021"/>
              <a:gd name="connsiteY1" fmla="*/ 264553 h 855011"/>
              <a:gd name="connsiteX2" fmla="*/ 2584116 w 2910021"/>
              <a:gd name="connsiteY2" fmla="*/ 0 h 855011"/>
              <a:gd name="connsiteX3" fmla="*/ 2910021 w 2910021"/>
              <a:gd name="connsiteY3" fmla="*/ 238820 h 855011"/>
              <a:gd name="connsiteX4" fmla="*/ 2250288 w 2910021"/>
              <a:gd name="connsiteY4" fmla="*/ 855011 h 855011"/>
              <a:gd name="connsiteX5" fmla="*/ 2366402 w 2910021"/>
              <a:gd name="connsiteY5" fmla="*/ 503372 h 855011"/>
              <a:gd name="connsiteX6" fmla="*/ 0 w 2910021"/>
              <a:gd name="connsiteY6" fmla="*/ 430801 h 855011"/>
              <a:gd name="connsiteX7" fmla="*/ 0 w 2910021"/>
              <a:gd name="connsiteY7" fmla="*/ 46838 h 855011"/>
              <a:gd name="connsiteX0" fmla="*/ 0 w 2793907"/>
              <a:gd name="connsiteY0" fmla="*/ 46838 h 855011"/>
              <a:gd name="connsiteX1" fmla="*/ 2468003 w 2793907"/>
              <a:gd name="connsiteY1" fmla="*/ 264553 h 855011"/>
              <a:gd name="connsiteX2" fmla="*/ 2584116 w 2793907"/>
              <a:gd name="connsiteY2" fmla="*/ 0 h 855011"/>
              <a:gd name="connsiteX3" fmla="*/ 2793907 w 2793907"/>
              <a:gd name="connsiteY3" fmla="*/ 543620 h 855011"/>
              <a:gd name="connsiteX4" fmla="*/ 2250288 w 2793907"/>
              <a:gd name="connsiteY4" fmla="*/ 855011 h 855011"/>
              <a:gd name="connsiteX5" fmla="*/ 2366402 w 2793907"/>
              <a:gd name="connsiteY5" fmla="*/ 503372 h 855011"/>
              <a:gd name="connsiteX6" fmla="*/ 0 w 2793907"/>
              <a:gd name="connsiteY6" fmla="*/ 430801 h 855011"/>
              <a:gd name="connsiteX7" fmla="*/ 0 w 2793907"/>
              <a:gd name="connsiteY7" fmla="*/ 46838 h 855011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0 w 2793907"/>
              <a:gd name="connsiteY6" fmla="*/ 616192 h 1040402"/>
              <a:gd name="connsiteX7" fmla="*/ 0 w 2793907"/>
              <a:gd name="connsiteY7" fmla="*/ 0 h 1040402"/>
              <a:gd name="connsiteX0" fmla="*/ 14515 w 2808422"/>
              <a:gd name="connsiteY0" fmla="*/ 0 h 1040402"/>
              <a:gd name="connsiteX1" fmla="*/ 2482518 w 2808422"/>
              <a:gd name="connsiteY1" fmla="*/ 449944 h 1040402"/>
              <a:gd name="connsiteX2" fmla="*/ 2598631 w 2808422"/>
              <a:gd name="connsiteY2" fmla="*/ 185391 h 1040402"/>
              <a:gd name="connsiteX3" fmla="*/ 2808422 w 2808422"/>
              <a:gd name="connsiteY3" fmla="*/ 729011 h 1040402"/>
              <a:gd name="connsiteX4" fmla="*/ 2264803 w 2808422"/>
              <a:gd name="connsiteY4" fmla="*/ 1040402 h 1040402"/>
              <a:gd name="connsiteX5" fmla="*/ 2380917 w 2808422"/>
              <a:gd name="connsiteY5" fmla="*/ 688763 h 1040402"/>
              <a:gd name="connsiteX6" fmla="*/ 0 w 2808422"/>
              <a:gd name="connsiteY6" fmla="*/ 775849 h 1040402"/>
              <a:gd name="connsiteX7" fmla="*/ 14515 w 2808422"/>
              <a:gd name="connsiteY7" fmla="*/ 0 h 1040402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14513 w 2793907"/>
              <a:gd name="connsiteY6" fmla="*/ 790363 h 1040402"/>
              <a:gd name="connsiteX7" fmla="*/ 0 w 2793907"/>
              <a:gd name="connsiteY7" fmla="*/ 0 h 1040402"/>
              <a:gd name="connsiteX0" fmla="*/ 0 w 2793907"/>
              <a:gd name="connsiteY0" fmla="*/ 0 h 866231"/>
              <a:gd name="connsiteX1" fmla="*/ 2468003 w 2793907"/>
              <a:gd name="connsiteY1" fmla="*/ 449944 h 866231"/>
              <a:gd name="connsiteX2" fmla="*/ 2584116 w 2793907"/>
              <a:gd name="connsiteY2" fmla="*/ 185391 h 866231"/>
              <a:gd name="connsiteX3" fmla="*/ 2793907 w 2793907"/>
              <a:gd name="connsiteY3" fmla="*/ 729011 h 866231"/>
              <a:gd name="connsiteX4" fmla="*/ 2366403 w 2793907"/>
              <a:gd name="connsiteY4" fmla="*/ 866231 h 866231"/>
              <a:gd name="connsiteX5" fmla="*/ 2366402 w 2793907"/>
              <a:gd name="connsiteY5" fmla="*/ 688763 h 866231"/>
              <a:gd name="connsiteX6" fmla="*/ 14513 w 2793907"/>
              <a:gd name="connsiteY6" fmla="*/ 790363 h 866231"/>
              <a:gd name="connsiteX7" fmla="*/ 0 w 2793907"/>
              <a:gd name="connsiteY7" fmla="*/ 0 h 866231"/>
              <a:gd name="connsiteX0" fmla="*/ 0 w 2793907"/>
              <a:gd name="connsiteY0" fmla="*/ 0 h 953316"/>
              <a:gd name="connsiteX1" fmla="*/ 2468003 w 2793907"/>
              <a:gd name="connsiteY1" fmla="*/ 449944 h 953316"/>
              <a:gd name="connsiteX2" fmla="*/ 2584116 w 2793907"/>
              <a:gd name="connsiteY2" fmla="*/ 185391 h 953316"/>
              <a:gd name="connsiteX3" fmla="*/ 2793907 w 2793907"/>
              <a:gd name="connsiteY3" fmla="*/ 729011 h 953316"/>
              <a:gd name="connsiteX4" fmla="*/ 2293831 w 2793907"/>
              <a:gd name="connsiteY4" fmla="*/ 953316 h 953316"/>
              <a:gd name="connsiteX5" fmla="*/ 2366402 w 2793907"/>
              <a:gd name="connsiteY5" fmla="*/ 688763 h 953316"/>
              <a:gd name="connsiteX6" fmla="*/ 14513 w 2793907"/>
              <a:gd name="connsiteY6" fmla="*/ 790363 h 953316"/>
              <a:gd name="connsiteX7" fmla="*/ 0 w 2793907"/>
              <a:gd name="connsiteY7" fmla="*/ 0 h 9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3907" h="953316">
                <a:moveTo>
                  <a:pt x="0" y="0"/>
                </a:moveTo>
                <a:cubicBezTo>
                  <a:pt x="783963" y="53219"/>
                  <a:pt x="1669526" y="106439"/>
                  <a:pt x="2468003" y="449944"/>
                </a:cubicBezTo>
                <a:lnTo>
                  <a:pt x="2584116" y="185391"/>
                </a:lnTo>
                <a:lnTo>
                  <a:pt x="2793907" y="729011"/>
                </a:lnTo>
                <a:lnTo>
                  <a:pt x="2293831" y="953316"/>
                </a:lnTo>
                <a:cubicBezTo>
                  <a:pt x="2293831" y="894160"/>
                  <a:pt x="2366402" y="747919"/>
                  <a:pt x="2366402" y="688763"/>
                </a:cubicBezTo>
                <a:cubicBezTo>
                  <a:pt x="1577601" y="475887"/>
                  <a:pt x="788800" y="640382"/>
                  <a:pt x="14513" y="79036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右矢印 58"/>
          <p:cNvSpPr/>
          <p:nvPr/>
        </p:nvSpPr>
        <p:spPr>
          <a:xfrm rot="12131728">
            <a:off x="3668782" y="3643684"/>
            <a:ext cx="548678" cy="219668"/>
          </a:xfrm>
          <a:custGeom>
            <a:avLst/>
            <a:gdLst>
              <a:gd name="connsiteX0" fmla="*/ 0 w 2910021"/>
              <a:gd name="connsiteY0" fmla="*/ 191981 h 767925"/>
              <a:gd name="connsiteX1" fmla="*/ 2526059 w 2910021"/>
              <a:gd name="connsiteY1" fmla="*/ 191981 h 767925"/>
              <a:gd name="connsiteX2" fmla="*/ 2526059 w 2910021"/>
              <a:gd name="connsiteY2" fmla="*/ 0 h 767925"/>
              <a:gd name="connsiteX3" fmla="*/ 2910021 w 2910021"/>
              <a:gd name="connsiteY3" fmla="*/ 383963 h 767925"/>
              <a:gd name="connsiteX4" fmla="*/ 2526059 w 2910021"/>
              <a:gd name="connsiteY4" fmla="*/ 767925 h 767925"/>
              <a:gd name="connsiteX5" fmla="*/ 2526059 w 2910021"/>
              <a:gd name="connsiteY5" fmla="*/ 575944 h 767925"/>
              <a:gd name="connsiteX6" fmla="*/ 0 w 2910021"/>
              <a:gd name="connsiteY6" fmla="*/ 575944 h 767925"/>
              <a:gd name="connsiteX7" fmla="*/ 0 w 2910021"/>
              <a:gd name="connsiteY7" fmla="*/ 191981 h 767925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526059 w 2910021"/>
              <a:gd name="connsiteY5" fmla="*/ 575944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468003 w 2910021"/>
              <a:gd name="connsiteY1" fmla="*/ 409696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46838 h 855011"/>
              <a:gd name="connsiteX1" fmla="*/ 2468003 w 2910021"/>
              <a:gd name="connsiteY1" fmla="*/ 264553 h 855011"/>
              <a:gd name="connsiteX2" fmla="*/ 2584116 w 2910021"/>
              <a:gd name="connsiteY2" fmla="*/ 0 h 855011"/>
              <a:gd name="connsiteX3" fmla="*/ 2910021 w 2910021"/>
              <a:gd name="connsiteY3" fmla="*/ 238820 h 855011"/>
              <a:gd name="connsiteX4" fmla="*/ 2250288 w 2910021"/>
              <a:gd name="connsiteY4" fmla="*/ 855011 h 855011"/>
              <a:gd name="connsiteX5" fmla="*/ 2366402 w 2910021"/>
              <a:gd name="connsiteY5" fmla="*/ 503372 h 855011"/>
              <a:gd name="connsiteX6" fmla="*/ 0 w 2910021"/>
              <a:gd name="connsiteY6" fmla="*/ 430801 h 855011"/>
              <a:gd name="connsiteX7" fmla="*/ 0 w 2910021"/>
              <a:gd name="connsiteY7" fmla="*/ 46838 h 855011"/>
              <a:gd name="connsiteX0" fmla="*/ 0 w 2793907"/>
              <a:gd name="connsiteY0" fmla="*/ 46838 h 855011"/>
              <a:gd name="connsiteX1" fmla="*/ 2468003 w 2793907"/>
              <a:gd name="connsiteY1" fmla="*/ 264553 h 855011"/>
              <a:gd name="connsiteX2" fmla="*/ 2584116 w 2793907"/>
              <a:gd name="connsiteY2" fmla="*/ 0 h 855011"/>
              <a:gd name="connsiteX3" fmla="*/ 2793907 w 2793907"/>
              <a:gd name="connsiteY3" fmla="*/ 543620 h 855011"/>
              <a:gd name="connsiteX4" fmla="*/ 2250288 w 2793907"/>
              <a:gd name="connsiteY4" fmla="*/ 855011 h 855011"/>
              <a:gd name="connsiteX5" fmla="*/ 2366402 w 2793907"/>
              <a:gd name="connsiteY5" fmla="*/ 503372 h 855011"/>
              <a:gd name="connsiteX6" fmla="*/ 0 w 2793907"/>
              <a:gd name="connsiteY6" fmla="*/ 430801 h 855011"/>
              <a:gd name="connsiteX7" fmla="*/ 0 w 2793907"/>
              <a:gd name="connsiteY7" fmla="*/ 46838 h 855011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0 w 2793907"/>
              <a:gd name="connsiteY6" fmla="*/ 616192 h 1040402"/>
              <a:gd name="connsiteX7" fmla="*/ 0 w 2793907"/>
              <a:gd name="connsiteY7" fmla="*/ 0 h 1040402"/>
              <a:gd name="connsiteX0" fmla="*/ 14515 w 2808422"/>
              <a:gd name="connsiteY0" fmla="*/ 0 h 1040402"/>
              <a:gd name="connsiteX1" fmla="*/ 2482518 w 2808422"/>
              <a:gd name="connsiteY1" fmla="*/ 449944 h 1040402"/>
              <a:gd name="connsiteX2" fmla="*/ 2598631 w 2808422"/>
              <a:gd name="connsiteY2" fmla="*/ 185391 h 1040402"/>
              <a:gd name="connsiteX3" fmla="*/ 2808422 w 2808422"/>
              <a:gd name="connsiteY3" fmla="*/ 729011 h 1040402"/>
              <a:gd name="connsiteX4" fmla="*/ 2264803 w 2808422"/>
              <a:gd name="connsiteY4" fmla="*/ 1040402 h 1040402"/>
              <a:gd name="connsiteX5" fmla="*/ 2380917 w 2808422"/>
              <a:gd name="connsiteY5" fmla="*/ 688763 h 1040402"/>
              <a:gd name="connsiteX6" fmla="*/ 0 w 2808422"/>
              <a:gd name="connsiteY6" fmla="*/ 775849 h 1040402"/>
              <a:gd name="connsiteX7" fmla="*/ 14515 w 2808422"/>
              <a:gd name="connsiteY7" fmla="*/ 0 h 1040402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14513 w 2793907"/>
              <a:gd name="connsiteY6" fmla="*/ 790363 h 1040402"/>
              <a:gd name="connsiteX7" fmla="*/ 0 w 2793907"/>
              <a:gd name="connsiteY7" fmla="*/ 0 h 1040402"/>
              <a:gd name="connsiteX0" fmla="*/ 0 w 2793907"/>
              <a:gd name="connsiteY0" fmla="*/ 0 h 866231"/>
              <a:gd name="connsiteX1" fmla="*/ 2468003 w 2793907"/>
              <a:gd name="connsiteY1" fmla="*/ 449944 h 866231"/>
              <a:gd name="connsiteX2" fmla="*/ 2584116 w 2793907"/>
              <a:gd name="connsiteY2" fmla="*/ 185391 h 866231"/>
              <a:gd name="connsiteX3" fmla="*/ 2793907 w 2793907"/>
              <a:gd name="connsiteY3" fmla="*/ 729011 h 866231"/>
              <a:gd name="connsiteX4" fmla="*/ 2366403 w 2793907"/>
              <a:gd name="connsiteY4" fmla="*/ 866231 h 866231"/>
              <a:gd name="connsiteX5" fmla="*/ 2366402 w 2793907"/>
              <a:gd name="connsiteY5" fmla="*/ 688763 h 866231"/>
              <a:gd name="connsiteX6" fmla="*/ 14513 w 2793907"/>
              <a:gd name="connsiteY6" fmla="*/ 790363 h 866231"/>
              <a:gd name="connsiteX7" fmla="*/ 0 w 2793907"/>
              <a:gd name="connsiteY7" fmla="*/ 0 h 866231"/>
              <a:gd name="connsiteX0" fmla="*/ 0 w 2793907"/>
              <a:gd name="connsiteY0" fmla="*/ 0 h 953316"/>
              <a:gd name="connsiteX1" fmla="*/ 2468003 w 2793907"/>
              <a:gd name="connsiteY1" fmla="*/ 449944 h 953316"/>
              <a:gd name="connsiteX2" fmla="*/ 2584116 w 2793907"/>
              <a:gd name="connsiteY2" fmla="*/ 185391 h 953316"/>
              <a:gd name="connsiteX3" fmla="*/ 2793907 w 2793907"/>
              <a:gd name="connsiteY3" fmla="*/ 729011 h 953316"/>
              <a:gd name="connsiteX4" fmla="*/ 2293831 w 2793907"/>
              <a:gd name="connsiteY4" fmla="*/ 953316 h 953316"/>
              <a:gd name="connsiteX5" fmla="*/ 2366402 w 2793907"/>
              <a:gd name="connsiteY5" fmla="*/ 688763 h 953316"/>
              <a:gd name="connsiteX6" fmla="*/ 14513 w 2793907"/>
              <a:gd name="connsiteY6" fmla="*/ 790363 h 953316"/>
              <a:gd name="connsiteX7" fmla="*/ 0 w 2793907"/>
              <a:gd name="connsiteY7" fmla="*/ 0 h 9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3907" h="953316">
                <a:moveTo>
                  <a:pt x="0" y="0"/>
                </a:moveTo>
                <a:cubicBezTo>
                  <a:pt x="783963" y="53219"/>
                  <a:pt x="1669526" y="106439"/>
                  <a:pt x="2468003" y="449944"/>
                </a:cubicBezTo>
                <a:lnTo>
                  <a:pt x="2584116" y="185391"/>
                </a:lnTo>
                <a:lnTo>
                  <a:pt x="2793907" y="729011"/>
                </a:lnTo>
                <a:lnTo>
                  <a:pt x="2293831" y="953316"/>
                </a:lnTo>
                <a:cubicBezTo>
                  <a:pt x="2293831" y="894160"/>
                  <a:pt x="2366402" y="747919"/>
                  <a:pt x="2366402" y="688763"/>
                </a:cubicBezTo>
                <a:cubicBezTo>
                  <a:pt x="1577601" y="475887"/>
                  <a:pt x="788800" y="640382"/>
                  <a:pt x="14513" y="79036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5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9" name="図 8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90" y="3488889"/>
            <a:ext cx="394503" cy="582472"/>
          </a:xfrm>
          <a:prstGeom prst="rect">
            <a:avLst/>
          </a:prstGeom>
          <a:effectLst>
            <a:glow rad="317500">
              <a:srgbClr val="005426">
                <a:alpha val="84706"/>
              </a:srgbClr>
            </a:glow>
          </a:effectLst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7" y="3466044"/>
            <a:ext cx="471598" cy="673712"/>
          </a:xfrm>
          <a:prstGeom prst="rect">
            <a:avLst/>
          </a:prstGeom>
          <a:effectLst>
            <a:glow rad="317500">
              <a:schemeClr val="accent5">
                <a:alpha val="85000"/>
              </a:schemeClr>
            </a:glow>
          </a:effectLst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10" y="3499744"/>
            <a:ext cx="421870" cy="602671"/>
          </a:xfrm>
          <a:prstGeom prst="rect">
            <a:avLst/>
          </a:prstGeom>
          <a:effectLst>
            <a:glow rad="317500">
              <a:srgbClr val="FFC000">
                <a:alpha val="85000"/>
              </a:srgbClr>
            </a:glow>
          </a:effectLst>
        </p:spPr>
      </p:pic>
      <p:pic>
        <p:nvPicPr>
          <p:cNvPr id="82" name="図 8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71" y="2315856"/>
            <a:ext cx="378814" cy="541163"/>
          </a:xfrm>
          <a:prstGeom prst="rect">
            <a:avLst/>
          </a:prstGeom>
        </p:spPr>
      </p:pic>
      <p:pic>
        <p:nvPicPr>
          <p:cNvPr id="83" name="図 8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86" y="2343653"/>
            <a:ext cx="349190" cy="498842"/>
          </a:xfrm>
          <a:prstGeom prst="rect">
            <a:avLst/>
          </a:prstGeom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35" y="2316545"/>
            <a:ext cx="384120" cy="548743"/>
          </a:xfrm>
          <a:prstGeom prst="rect">
            <a:avLst/>
          </a:prstGeom>
        </p:spPr>
      </p:pic>
      <p:sp>
        <p:nvSpPr>
          <p:cNvPr id="86" name="右矢印 58"/>
          <p:cNvSpPr/>
          <p:nvPr/>
        </p:nvSpPr>
        <p:spPr>
          <a:xfrm rot="21233409" flipV="1">
            <a:off x="1732716" y="1902746"/>
            <a:ext cx="1653671" cy="314835"/>
          </a:xfrm>
          <a:custGeom>
            <a:avLst/>
            <a:gdLst>
              <a:gd name="connsiteX0" fmla="*/ 0 w 2910021"/>
              <a:gd name="connsiteY0" fmla="*/ 191981 h 767925"/>
              <a:gd name="connsiteX1" fmla="*/ 2526059 w 2910021"/>
              <a:gd name="connsiteY1" fmla="*/ 191981 h 767925"/>
              <a:gd name="connsiteX2" fmla="*/ 2526059 w 2910021"/>
              <a:gd name="connsiteY2" fmla="*/ 0 h 767925"/>
              <a:gd name="connsiteX3" fmla="*/ 2910021 w 2910021"/>
              <a:gd name="connsiteY3" fmla="*/ 383963 h 767925"/>
              <a:gd name="connsiteX4" fmla="*/ 2526059 w 2910021"/>
              <a:gd name="connsiteY4" fmla="*/ 767925 h 767925"/>
              <a:gd name="connsiteX5" fmla="*/ 2526059 w 2910021"/>
              <a:gd name="connsiteY5" fmla="*/ 575944 h 767925"/>
              <a:gd name="connsiteX6" fmla="*/ 0 w 2910021"/>
              <a:gd name="connsiteY6" fmla="*/ 575944 h 767925"/>
              <a:gd name="connsiteX7" fmla="*/ 0 w 2910021"/>
              <a:gd name="connsiteY7" fmla="*/ 191981 h 767925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526059 w 2910021"/>
              <a:gd name="connsiteY5" fmla="*/ 575944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468003 w 2910021"/>
              <a:gd name="connsiteY1" fmla="*/ 409696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46838 h 855011"/>
              <a:gd name="connsiteX1" fmla="*/ 2468003 w 2910021"/>
              <a:gd name="connsiteY1" fmla="*/ 264553 h 855011"/>
              <a:gd name="connsiteX2" fmla="*/ 2584116 w 2910021"/>
              <a:gd name="connsiteY2" fmla="*/ 0 h 855011"/>
              <a:gd name="connsiteX3" fmla="*/ 2910021 w 2910021"/>
              <a:gd name="connsiteY3" fmla="*/ 238820 h 855011"/>
              <a:gd name="connsiteX4" fmla="*/ 2250288 w 2910021"/>
              <a:gd name="connsiteY4" fmla="*/ 855011 h 855011"/>
              <a:gd name="connsiteX5" fmla="*/ 2366402 w 2910021"/>
              <a:gd name="connsiteY5" fmla="*/ 503372 h 855011"/>
              <a:gd name="connsiteX6" fmla="*/ 0 w 2910021"/>
              <a:gd name="connsiteY6" fmla="*/ 430801 h 855011"/>
              <a:gd name="connsiteX7" fmla="*/ 0 w 2910021"/>
              <a:gd name="connsiteY7" fmla="*/ 46838 h 855011"/>
              <a:gd name="connsiteX0" fmla="*/ 0 w 2793907"/>
              <a:gd name="connsiteY0" fmla="*/ 46838 h 855011"/>
              <a:gd name="connsiteX1" fmla="*/ 2468003 w 2793907"/>
              <a:gd name="connsiteY1" fmla="*/ 264553 h 855011"/>
              <a:gd name="connsiteX2" fmla="*/ 2584116 w 2793907"/>
              <a:gd name="connsiteY2" fmla="*/ 0 h 855011"/>
              <a:gd name="connsiteX3" fmla="*/ 2793907 w 2793907"/>
              <a:gd name="connsiteY3" fmla="*/ 543620 h 855011"/>
              <a:gd name="connsiteX4" fmla="*/ 2250288 w 2793907"/>
              <a:gd name="connsiteY4" fmla="*/ 855011 h 855011"/>
              <a:gd name="connsiteX5" fmla="*/ 2366402 w 2793907"/>
              <a:gd name="connsiteY5" fmla="*/ 503372 h 855011"/>
              <a:gd name="connsiteX6" fmla="*/ 0 w 2793907"/>
              <a:gd name="connsiteY6" fmla="*/ 430801 h 855011"/>
              <a:gd name="connsiteX7" fmla="*/ 0 w 2793907"/>
              <a:gd name="connsiteY7" fmla="*/ 46838 h 855011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0 w 2793907"/>
              <a:gd name="connsiteY6" fmla="*/ 616192 h 1040402"/>
              <a:gd name="connsiteX7" fmla="*/ 0 w 2793907"/>
              <a:gd name="connsiteY7" fmla="*/ 0 h 1040402"/>
              <a:gd name="connsiteX0" fmla="*/ 14515 w 2808422"/>
              <a:gd name="connsiteY0" fmla="*/ 0 h 1040402"/>
              <a:gd name="connsiteX1" fmla="*/ 2482518 w 2808422"/>
              <a:gd name="connsiteY1" fmla="*/ 449944 h 1040402"/>
              <a:gd name="connsiteX2" fmla="*/ 2598631 w 2808422"/>
              <a:gd name="connsiteY2" fmla="*/ 185391 h 1040402"/>
              <a:gd name="connsiteX3" fmla="*/ 2808422 w 2808422"/>
              <a:gd name="connsiteY3" fmla="*/ 729011 h 1040402"/>
              <a:gd name="connsiteX4" fmla="*/ 2264803 w 2808422"/>
              <a:gd name="connsiteY4" fmla="*/ 1040402 h 1040402"/>
              <a:gd name="connsiteX5" fmla="*/ 2380917 w 2808422"/>
              <a:gd name="connsiteY5" fmla="*/ 688763 h 1040402"/>
              <a:gd name="connsiteX6" fmla="*/ 0 w 2808422"/>
              <a:gd name="connsiteY6" fmla="*/ 775849 h 1040402"/>
              <a:gd name="connsiteX7" fmla="*/ 14515 w 2808422"/>
              <a:gd name="connsiteY7" fmla="*/ 0 h 1040402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14513 w 2793907"/>
              <a:gd name="connsiteY6" fmla="*/ 790363 h 1040402"/>
              <a:gd name="connsiteX7" fmla="*/ 0 w 2793907"/>
              <a:gd name="connsiteY7" fmla="*/ 0 h 1040402"/>
              <a:gd name="connsiteX0" fmla="*/ 0 w 2793907"/>
              <a:gd name="connsiteY0" fmla="*/ 0 h 866231"/>
              <a:gd name="connsiteX1" fmla="*/ 2468003 w 2793907"/>
              <a:gd name="connsiteY1" fmla="*/ 449944 h 866231"/>
              <a:gd name="connsiteX2" fmla="*/ 2584116 w 2793907"/>
              <a:gd name="connsiteY2" fmla="*/ 185391 h 866231"/>
              <a:gd name="connsiteX3" fmla="*/ 2793907 w 2793907"/>
              <a:gd name="connsiteY3" fmla="*/ 729011 h 866231"/>
              <a:gd name="connsiteX4" fmla="*/ 2366403 w 2793907"/>
              <a:gd name="connsiteY4" fmla="*/ 866231 h 866231"/>
              <a:gd name="connsiteX5" fmla="*/ 2366402 w 2793907"/>
              <a:gd name="connsiteY5" fmla="*/ 688763 h 866231"/>
              <a:gd name="connsiteX6" fmla="*/ 14513 w 2793907"/>
              <a:gd name="connsiteY6" fmla="*/ 790363 h 866231"/>
              <a:gd name="connsiteX7" fmla="*/ 0 w 2793907"/>
              <a:gd name="connsiteY7" fmla="*/ 0 h 866231"/>
              <a:gd name="connsiteX0" fmla="*/ 0 w 2793907"/>
              <a:gd name="connsiteY0" fmla="*/ 0 h 953316"/>
              <a:gd name="connsiteX1" fmla="*/ 2468003 w 2793907"/>
              <a:gd name="connsiteY1" fmla="*/ 449944 h 953316"/>
              <a:gd name="connsiteX2" fmla="*/ 2584116 w 2793907"/>
              <a:gd name="connsiteY2" fmla="*/ 185391 h 953316"/>
              <a:gd name="connsiteX3" fmla="*/ 2793907 w 2793907"/>
              <a:gd name="connsiteY3" fmla="*/ 729011 h 953316"/>
              <a:gd name="connsiteX4" fmla="*/ 2293831 w 2793907"/>
              <a:gd name="connsiteY4" fmla="*/ 953316 h 953316"/>
              <a:gd name="connsiteX5" fmla="*/ 2366402 w 2793907"/>
              <a:gd name="connsiteY5" fmla="*/ 688763 h 953316"/>
              <a:gd name="connsiteX6" fmla="*/ 14513 w 2793907"/>
              <a:gd name="connsiteY6" fmla="*/ 790363 h 953316"/>
              <a:gd name="connsiteX7" fmla="*/ 0 w 2793907"/>
              <a:gd name="connsiteY7" fmla="*/ 0 h 9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3907" h="953316">
                <a:moveTo>
                  <a:pt x="0" y="0"/>
                </a:moveTo>
                <a:cubicBezTo>
                  <a:pt x="783963" y="53219"/>
                  <a:pt x="1669526" y="106439"/>
                  <a:pt x="2468003" y="449944"/>
                </a:cubicBezTo>
                <a:lnTo>
                  <a:pt x="2584116" y="185391"/>
                </a:lnTo>
                <a:lnTo>
                  <a:pt x="2793907" y="729011"/>
                </a:lnTo>
                <a:lnTo>
                  <a:pt x="2293831" y="953316"/>
                </a:lnTo>
                <a:cubicBezTo>
                  <a:pt x="2293831" y="894160"/>
                  <a:pt x="2366402" y="747919"/>
                  <a:pt x="2366402" y="688763"/>
                </a:cubicBezTo>
                <a:cubicBezTo>
                  <a:pt x="1577601" y="475887"/>
                  <a:pt x="788800" y="640382"/>
                  <a:pt x="14513" y="79036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2" y="1137406"/>
            <a:ext cx="1098261" cy="1675869"/>
          </a:xfrm>
          <a:prstGeom prst="rect">
            <a:avLst/>
          </a:prstGeom>
          <a:effectLst>
            <a:glow rad="317500">
              <a:srgbClr val="FF0000">
                <a:alpha val="85000"/>
              </a:srgbClr>
            </a:glow>
          </a:effectLst>
        </p:spPr>
      </p:pic>
      <p:sp>
        <p:nvSpPr>
          <p:cNvPr id="107" name="正方形/長方形 106"/>
          <p:cNvSpPr/>
          <p:nvPr/>
        </p:nvSpPr>
        <p:spPr>
          <a:xfrm>
            <a:off x="495732" y="4311102"/>
            <a:ext cx="4046488" cy="826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4</a:t>
            </a:r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人それぞれが自分</a:t>
            </a:r>
            <a:r>
              <a:rPr lang="ja-JP" altLang="en-US" sz="20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手札から</a:t>
            </a:r>
            <a:endParaRPr lang="en-US" altLang="ja-JP" sz="2000" b="1" smtClean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lang="ja-JP" altLang="en-US" sz="20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カード・場所を選択</a:t>
            </a:r>
            <a:endParaRPr kumimoji="1" lang="ja-JP" altLang="en-US" sz="20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" name="円弧 2"/>
          <p:cNvSpPr/>
          <p:nvPr/>
        </p:nvSpPr>
        <p:spPr>
          <a:xfrm rot="16501140" flipH="1">
            <a:off x="5319306" y="3213377"/>
            <a:ext cx="1279162" cy="3346310"/>
          </a:xfrm>
          <a:prstGeom prst="arc">
            <a:avLst>
              <a:gd name="adj1" fmla="val 16427556"/>
              <a:gd name="adj2" fmla="val 5471274"/>
            </a:avLst>
          </a:prstGeom>
          <a:ln w="238125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9" name="図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91" y="3595967"/>
            <a:ext cx="384215" cy="229778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59" y="3504587"/>
            <a:ext cx="176805" cy="158087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66" y="3858107"/>
            <a:ext cx="176805" cy="158087"/>
          </a:xfrm>
          <a:prstGeom prst="rect">
            <a:avLst/>
          </a:prstGeom>
        </p:spPr>
      </p:pic>
      <p:sp>
        <p:nvSpPr>
          <p:cNvPr id="112" name="正方形/長方形 111"/>
          <p:cNvSpPr/>
          <p:nvPr/>
        </p:nvSpPr>
        <p:spPr>
          <a:xfrm>
            <a:off x="1598396" y="5927834"/>
            <a:ext cx="9537109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</a:t>
            </a:r>
            <a:r>
              <a:rPr lang="ja-JP" altLang="en-US" sz="32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終了時までに</a:t>
            </a:r>
            <a:r>
              <a:rPr lang="en-US" altLang="ja-JP" sz="32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32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番スコアを稼いだ人の勝利！</a:t>
            </a:r>
            <a:endParaRPr lang="en-US" altLang="ja-JP" sz="3200" b="1" smtClean="0">
              <a:ln w="3175">
                <a:solidFill>
                  <a:srgbClr val="FFC000"/>
                </a:solidFill>
              </a:ln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5311971" y="3830231"/>
            <a:ext cx="1738585" cy="1564160"/>
            <a:chOff x="5311971" y="3830231"/>
            <a:chExt cx="1738585" cy="156416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971" y="4141813"/>
              <a:ext cx="1391753" cy="1252578"/>
            </a:xfrm>
            <a:prstGeom prst="rect">
              <a:avLst/>
            </a:prstGeom>
          </p:spPr>
        </p:pic>
        <p:sp>
          <p:nvSpPr>
            <p:cNvPr id="114" name="右矢印 113"/>
            <p:cNvSpPr/>
            <p:nvPr/>
          </p:nvSpPr>
          <p:spPr>
            <a:xfrm rot="16200000">
              <a:off x="6106165" y="4231597"/>
              <a:ext cx="1345758" cy="543025"/>
            </a:xfrm>
            <a:prstGeom prst="rightArrow">
              <a:avLst/>
            </a:prstGeom>
            <a:solidFill>
              <a:srgbClr val="FF000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73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22986 L 1.66667E-6 1.11111E-6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-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3" grpId="0"/>
      <p:bldP spid="34" grpId="0"/>
      <p:bldP spid="35" grpId="0"/>
      <p:bldP spid="36" grpId="0"/>
      <p:bldP spid="25" grpId="0"/>
      <p:bldP spid="57" grpId="0" animBg="1"/>
      <p:bldP spid="58" grpId="0" animBg="1"/>
      <p:bldP spid="88" grpId="0" animBg="1"/>
      <p:bldP spid="86" grpId="0" animBg="1"/>
      <p:bldP spid="107" grpId="0"/>
      <p:bldP spid="3" grpId="0" animBg="1"/>
      <p:bldP spid="1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123816" y="150027"/>
            <a:ext cx="4163097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ランクアップ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1789351" y="2768830"/>
            <a:ext cx="5435683" cy="3473841"/>
            <a:chOff x="3133307" y="2269293"/>
            <a:chExt cx="3182176" cy="212145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grpSp>
        <p:nvGrpSpPr>
          <p:cNvPr id="27" name="グループ化 26"/>
          <p:cNvGrpSpPr/>
          <p:nvPr/>
        </p:nvGrpSpPr>
        <p:grpSpPr>
          <a:xfrm>
            <a:off x="3999294" y="3513255"/>
            <a:ext cx="3210169" cy="1967938"/>
            <a:chOff x="4695979" y="3542283"/>
            <a:chExt cx="3210169" cy="1967938"/>
          </a:xfrm>
        </p:grpSpPr>
        <p:sp>
          <p:nvSpPr>
            <p:cNvPr id="23" name="楕円 22"/>
            <p:cNvSpPr/>
            <p:nvPr/>
          </p:nvSpPr>
          <p:spPr>
            <a:xfrm>
              <a:off x="5732837" y="4930439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/>
            <p:cNvSpPr/>
            <p:nvPr/>
          </p:nvSpPr>
          <p:spPr>
            <a:xfrm>
              <a:off x="4695979" y="4256353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/>
            <p:cNvSpPr/>
            <p:nvPr/>
          </p:nvSpPr>
          <p:spPr>
            <a:xfrm>
              <a:off x="5709905" y="3542283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/>
            <p:cNvSpPr/>
            <p:nvPr/>
          </p:nvSpPr>
          <p:spPr>
            <a:xfrm>
              <a:off x="6830365" y="4239544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41" y="1066683"/>
            <a:ext cx="1535580" cy="14214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21" y="831721"/>
            <a:ext cx="2639284" cy="1680973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5686502" y="1600768"/>
            <a:ext cx="951755" cy="50071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71" y="3862841"/>
            <a:ext cx="1072415" cy="992708"/>
          </a:xfrm>
          <a:prstGeom prst="rect">
            <a:avLst/>
          </a:prstGeom>
          <a:effectLst>
            <a:glow rad="190500">
              <a:srgbClr val="FF0000">
                <a:alpha val="90000"/>
              </a:srgbClr>
            </a:glow>
          </a:effectLst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2" y="3848327"/>
            <a:ext cx="1072415" cy="992708"/>
          </a:xfrm>
          <a:prstGeom prst="rect">
            <a:avLst/>
          </a:prstGeom>
          <a:effectLst>
            <a:glow rad="190500">
              <a:srgbClr val="FF0000">
                <a:alpha val="90000"/>
              </a:srgbClr>
            </a:glow>
          </a:effectLst>
        </p:spPr>
      </p:pic>
      <p:sp>
        <p:nvSpPr>
          <p:cNvPr id="11" name="右矢印 58"/>
          <p:cNvSpPr/>
          <p:nvPr/>
        </p:nvSpPr>
        <p:spPr>
          <a:xfrm rot="21111061" flipV="1">
            <a:off x="1773663" y="4711346"/>
            <a:ext cx="2637190" cy="851153"/>
          </a:xfrm>
          <a:custGeom>
            <a:avLst/>
            <a:gdLst>
              <a:gd name="connsiteX0" fmla="*/ 0 w 2910021"/>
              <a:gd name="connsiteY0" fmla="*/ 191981 h 767925"/>
              <a:gd name="connsiteX1" fmla="*/ 2526059 w 2910021"/>
              <a:gd name="connsiteY1" fmla="*/ 191981 h 767925"/>
              <a:gd name="connsiteX2" fmla="*/ 2526059 w 2910021"/>
              <a:gd name="connsiteY2" fmla="*/ 0 h 767925"/>
              <a:gd name="connsiteX3" fmla="*/ 2910021 w 2910021"/>
              <a:gd name="connsiteY3" fmla="*/ 383963 h 767925"/>
              <a:gd name="connsiteX4" fmla="*/ 2526059 w 2910021"/>
              <a:gd name="connsiteY4" fmla="*/ 767925 h 767925"/>
              <a:gd name="connsiteX5" fmla="*/ 2526059 w 2910021"/>
              <a:gd name="connsiteY5" fmla="*/ 575944 h 767925"/>
              <a:gd name="connsiteX6" fmla="*/ 0 w 2910021"/>
              <a:gd name="connsiteY6" fmla="*/ 575944 h 767925"/>
              <a:gd name="connsiteX7" fmla="*/ 0 w 2910021"/>
              <a:gd name="connsiteY7" fmla="*/ 191981 h 767925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526059 w 2910021"/>
              <a:gd name="connsiteY5" fmla="*/ 575944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526059 w 2910021"/>
              <a:gd name="connsiteY1" fmla="*/ 191981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351888 w 2910021"/>
              <a:gd name="connsiteY1" fmla="*/ 351638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191981 h 1000154"/>
              <a:gd name="connsiteX1" fmla="*/ 2468003 w 2910021"/>
              <a:gd name="connsiteY1" fmla="*/ 409696 h 1000154"/>
              <a:gd name="connsiteX2" fmla="*/ 2526059 w 2910021"/>
              <a:gd name="connsiteY2" fmla="*/ 0 h 1000154"/>
              <a:gd name="connsiteX3" fmla="*/ 2910021 w 2910021"/>
              <a:gd name="connsiteY3" fmla="*/ 383963 h 1000154"/>
              <a:gd name="connsiteX4" fmla="*/ 2250288 w 2910021"/>
              <a:gd name="connsiteY4" fmla="*/ 1000154 h 1000154"/>
              <a:gd name="connsiteX5" fmla="*/ 2366402 w 2910021"/>
              <a:gd name="connsiteY5" fmla="*/ 648515 h 1000154"/>
              <a:gd name="connsiteX6" fmla="*/ 0 w 2910021"/>
              <a:gd name="connsiteY6" fmla="*/ 575944 h 1000154"/>
              <a:gd name="connsiteX7" fmla="*/ 0 w 2910021"/>
              <a:gd name="connsiteY7" fmla="*/ 191981 h 1000154"/>
              <a:gd name="connsiteX0" fmla="*/ 0 w 2910021"/>
              <a:gd name="connsiteY0" fmla="*/ 46838 h 855011"/>
              <a:gd name="connsiteX1" fmla="*/ 2468003 w 2910021"/>
              <a:gd name="connsiteY1" fmla="*/ 264553 h 855011"/>
              <a:gd name="connsiteX2" fmla="*/ 2584116 w 2910021"/>
              <a:gd name="connsiteY2" fmla="*/ 0 h 855011"/>
              <a:gd name="connsiteX3" fmla="*/ 2910021 w 2910021"/>
              <a:gd name="connsiteY3" fmla="*/ 238820 h 855011"/>
              <a:gd name="connsiteX4" fmla="*/ 2250288 w 2910021"/>
              <a:gd name="connsiteY4" fmla="*/ 855011 h 855011"/>
              <a:gd name="connsiteX5" fmla="*/ 2366402 w 2910021"/>
              <a:gd name="connsiteY5" fmla="*/ 503372 h 855011"/>
              <a:gd name="connsiteX6" fmla="*/ 0 w 2910021"/>
              <a:gd name="connsiteY6" fmla="*/ 430801 h 855011"/>
              <a:gd name="connsiteX7" fmla="*/ 0 w 2910021"/>
              <a:gd name="connsiteY7" fmla="*/ 46838 h 855011"/>
              <a:gd name="connsiteX0" fmla="*/ 0 w 2793907"/>
              <a:gd name="connsiteY0" fmla="*/ 46838 h 855011"/>
              <a:gd name="connsiteX1" fmla="*/ 2468003 w 2793907"/>
              <a:gd name="connsiteY1" fmla="*/ 264553 h 855011"/>
              <a:gd name="connsiteX2" fmla="*/ 2584116 w 2793907"/>
              <a:gd name="connsiteY2" fmla="*/ 0 h 855011"/>
              <a:gd name="connsiteX3" fmla="*/ 2793907 w 2793907"/>
              <a:gd name="connsiteY3" fmla="*/ 543620 h 855011"/>
              <a:gd name="connsiteX4" fmla="*/ 2250288 w 2793907"/>
              <a:gd name="connsiteY4" fmla="*/ 855011 h 855011"/>
              <a:gd name="connsiteX5" fmla="*/ 2366402 w 2793907"/>
              <a:gd name="connsiteY5" fmla="*/ 503372 h 855011"/>
              <a:gd name="connsiteX6" fmla="*/ 0 w 2793907"/>
              <a:gd name="connsiteY6" fmla="*/ 430801 h 855011"/>
              <a:gd name="connsiteX7" fmla="*/ 0 w 2793907"/>
              <a:gd name="connsiteY7" fmla="*/ 46838 h 855011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0 w 2793907"/>
              <a:gd name="connsiteY6" fmla="*/ 616192 h 1040402"/>
              <a:gd name="connsiteX7" fmla="*/ 0 w 2793907"/>
              <a:gd name="connsiteY7" fmla="*/ 0 h 1040402"/>
              <a:gd name="connsiteX0" fmla="*/ 14515 w 2808422"/>
              <a:gd name="connsiteY0" fmla="*/ 0 h 1040402"/>
              <a:gd name="connsiteX1" fmla="*/ 2482518 w 2808422"/>
              <a:gd name="connsiteY1" fmla="*/ 449944 h 1040402"/>
              <a:gd name="connsiteX2" fmla="*/ 2598631 w 2808422"/>
              <a:gd name="connsiteY2" fmla="*/ 185391 h 1040402"/>
              <a:gd name="connsiteX3" fmla="*/ 2808422 w 2808422"/>
              <a:gd name="connsiteY3" fmla="*/ 729011 h 1040402"/>
              <a:gd name="connsiteX4" fmla="*/ 2264803 w 2808422"/>
              <a:gd name="connsiteY4" fmla="*/ 1040402 h 1040402"/>
              <a:gd name="connsiteX5" fmla="*/ 2380917 w 2808422"/>
              <a:gd name="connsiteY5" fmla="*/ 688763 h 1040402"/>
              <a:gd name="connsiteX6" fmla="*/ 0 w 2808422"/>
              <a:gd name="connsiteY6" fmla="*/ 775849 h 1040402"/>
              <a:gd name="connsiteX7" fmla="*/ 14515 w 2808422"/>
              <a:gd name="connsiteY7" fmla="*/ 0 h 1040402"/>
              <a:gd name="connsiteX0" fmla="*/ 0 w 2793907"/>
              <a:gd name="connsiteY0" fmla="*/ 0 h 1040402"/>
              <a:gd name="connsiteX1" fmla="*/ 2468003 w 2793907"/>
              <a:gd name="connsiteY1" fmla="*/ 449944 h 1040402"/>
              <a:gd name="connsiteX2" fmla="*/ 2584116 w 2793907"/>
              <a:gd name="connsiteY2" fmla="*/ 185391 h 1040402"/>
              <a:gd name="connsiteX3" fmla="*/ 2793907 w 2793907"/>
              <a:gd name="connsiteY3" fmla="*/ 729011 h 1040402"/>
              <a:gd name="connsiteX4" fmla="*/ 2250288 w 2793907"/>
              <a:gd name="connsiteY4" fmla="*/ 1040402 h 1040402"/>
              <a:gd name="connsiteX5" fmla="*/ 2366402 w 2793907"/>
              <a:gd name="connsiteY5" fmla="*/ 688763 h 1040402"/>
              <a:gd name="connsiteX6" fmla="*/ 14513 w 2793907"/>
              <a:gd name="connsiteY6" fmla="*/ 790363 h 1040402"/>
              <a:gd name="connsiteX7" fmla="*/ 0 w 2793907"/>
              <a:gd name="connsiteY7" fmla="*/ 0 h 1040402"/>
              <a:gd name="connsiteX0" fmla="*/ 0 w 2793907"/>
              <a:gd name="connsiteY0" fmla="*/ 0 h 866231"/>
              <a:gd name="connsiteX1" fmla="*/ 2468003 w 2793907"/>
              <a:gd name="connsiteY1" fmla="*/ 449944 h 866231"/>
              <a:gd name="connsiteX2" fmla="*/ 2584116 w 2793907"/>
              <a:gd name="connsiteY2" fmla="*/ 185391 h 866231"/>
              <a:gd name="connsiteX3" fmla="*/ 2793907 w 2793907"/>
              <a:gd name="connsiteY3" fmla="*/ 729011 h 866231"/>
              <a:gd name="connsiteX4" fmla="*/ 2366403 w 2793907"/>
              <a:gd name="connsiteY4" fmla="*/ 866231 h 866231"/>
              <a:gd name="connsiteX5" fmla="*/ 2366402 w 2793907"/>
              <a:gd name="connsiteY5" fmla="*/ 688763 h 866231"/>
              <a:gd name="connsiteX6" fmla="*/ 14513 w 2793907"/>
              <a:gd name="connsiteY6" fmla="*/ 790363 h 866231"/>
              <a:gd name="connsiteX7" fmla="*/ 0 w 2793907"/>
              <a:gd name="connsiteY7" fmla="*/ 0 h 866231"/>
              <a:gd name="connsiteX0" fmla="*/ 0 w 2793907"/>
              <a:gd name="connsiteY0" fmla="*/ 0 h 953316"/>
              <a:gd name="connsiteX1" fmla="*/ 2468003 w 2793907"/>
              <a:gd name="connsiteY1" fmla="*/ 449944 h 953316"/>
              <a:gd name="connsiteX2" fmla="*/ 2584116 w 2793907"/>
              <a:gd name="connsiteY2" fmla="*/ 185391 h 953316"/>
              <a:gd name="connsiteX3" fmla="*/ 2793907 w 2793907"/>
              <a:gd name="connsiteY3" fmla="*/ 729011 h 953316"/>
              <a:gd name="connsiteX4" fmla="*/ 2293831 w 2793907"/>
              <a:gd name="connsiteY4" fmla="*/ 953316 h 953316"/>
              <a:gd name="connsiteX5" fmla="*/ 2366402 w 2793907"/>
              <a:gd name="connsiteY5" fmla="*/ 688763 h 953316"/>
              <a:gd name="connsiteX6" fmla="*/ 14513 w 2793907"/>
              <a:gd name="connsiteY6" fmla="*/ 790363 h 953316"/>
              <a:gd name="connsiteX7" fmla="*/ 0 w 2793907"/>
              <a:gd name="connsiteY7" fmla="*/ 0 h 95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3907" h="953316">
                <a:moveTo>
                  <a:pt x="0" y="0"/>
                </a:moveTo>
                <a:cubicBezTo>
                  <a:pt x="783963" y="53219"/>
                  <a:pt x="1669526" y="106439"/>
                  <a:pt x="2468003" y="449944"/>
                </a:cubicBezTo>
                <a:lnTo>
                  <a:pt x="2584116" y="185391"/>
                </a:lnTo>
                <a:lnTo>
                  <a:pt x="2793907" y="729011"/>
                </a:lnTo>
                <a:lnTo>
                  <a:pt x="2293831" y="953316"/>
                </a:lnTo>
                <a:cubicBezTo>
                  <a:pt x="2293831" y="894160"/>
                  <a:pt x="2366402" y="747919"/>
                  <a:pt x="2366402" y="688763"/>
                </a:cubicBezTo>
                <a:cubicBezTo>
                  <a:pt x="1577601" y="475887"/>
                  <a:pt x="788800" y="640382"/>
                  <a:pt x="14513" y="79036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4" y="3736323"/>
            <a:ext cx="1711648" cy="1090157"/>
          </a:xfrm>
          <a:prstGeom prst="rect">
            <a:avLst/>
          </a:prstGeom>
          <a:effectLst>
            <a:glow rad="190500">
              <a:srgbClr val="FF0000">
                <a:alpha val="90000"/>
              </a:srgbClr>
            </a:glo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94" y="4359195"/>
            <a:ext cx="3202783" cy="375184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7280692" y="4504340"/>
            <a:ext cx="4697948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</a:t>
            </a:r>
            <a:r>
              <a:rPr lang="ja-JP" altLang="en-US" sz="2800" b="1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隣接</a:t>
            </a:r>
            <a:r>
              <a:rPr lang="ja-JP" altLang="en-US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する</a:t>
            </a:r>
            <a:r>
              <a:rPr lang="en-US" altLang="ja-JP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4</a:t>
            </a:r>
            <a:r>
              <a:rPr lang="ja-JP" altLang="en-US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マスのどこか</a:t>
            </a:r>
            <a:endParaRPr lang="en-US" altLang="ja-JP" sz="2800" b="1" smtClean="0">
              <a:ln w="3175">
                <a:solidFill>
                  <a:srgbClr val="FFC000"/>
                </a:solidFill>
              </a:ln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280692" y="3922674"/>
            <a:ext cx="4496037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・同じ種類の建物</a:t>
            </a:r>
            <a:endParaRPr lang="en-US" altLang="ja-JP" sz="2800" b="1" smtClean="0">
              <a:ln w="3175">
                <a:solidFill>
                  <a:srgbClr val="FFC000"/>
                </a:solidFill>
              </a:ln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280692" y="3339704"/>
            <a:ext cx="4911308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・まだランクアップしてない</a:t>
            </a:r>
            <a:endParaRPr lang="en-US" altLang="ja-JP" sz="2800" b="1" smtClean="0">
              <a:ln w="3175">
                <a:solidFill>
                  <a:srgbClr val="FFC000"/>
                </a:solidFill>
              </a:ln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4" y="3361646"/>
            <a:ext cx="2045821" cy="3161723"/>
          </a:xfrm>
          <a:prstGeom prst="rect">
            <a:avLst/>
          </a:prstGeom>
          <a:effectLst>
            <a:glow rad="190500">
              <a:srgbClr val="FF0000">
                <a:alpha val="90000"/>
              </a:srgbClr>
            </a:glow>
          </a:effectLst>
        </p:spPr>
      </p:pic>
      <p:cxnSp>
        <p:nvCxnSpPr>
          <p:cNvPr id="17" name="直線コネクタ 16"/>
          <p:cNvCxnSpPr/>
          <p:nvPr/>
        </p:nvCxnSpPr>
        <p:spPr>
          <a:xfrm>
            <a:off x="609600" y="6242671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4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00729 -0.1567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123816" y="150027"/>
            <a:ext cx="4163097" cy="664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廃業</a:t>
            </a:r>
            <a:endParaRPr kumimoji="1" lang="ja-JP" altLang="en-US" sz="4400" b="1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1376608" y="2055084"/>
            <a:ext cx="4722654" cy="3148436"/>
            <a:chOff x="3133307" y="2269293"/>
            <a:chExt cx="3182176" cy="212145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6" cy="2102294"/>
            </a:xfrm>
            <a:prstGeom prst="rect">
              <a:avLst/>
            </a:prstGeom>
          </p:spPr>
        </p:pic>
      </p:grpSp>
      <p:grpSp>
        <p:nvGrpSpPr>
          <p:cNvPr id="22" name="グループ化 21"/>
          <p:cNvGrpSpPr/>
          <p:nvPr/>
        </p:nvGrpSpPr>
        <p:grpSpPr>
          <a:xfrm>
            <a:off x="1261719" y="2687493"/>
            <a:ext cx="3977151" cy="1886771"/>
            <a:chOff x="1261719" y="2687493"/>
            <a:chExt cx="3977151" cy="1886771"/>
          </a:xfrm>
        </p:grpSpPr>
        <p:sp>
          <p:nvSpPr>
            <p:cNvPr id="11" name="楕円 10"/>
            <p:cNvSpPr/>
            <p:nvPr/>
          </p:nvSpPr>
          <p:spPr>
            <a:xfrm>
              <a:off x="2270490" y="3958299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/>
            <p:cNvSpPr/>
            <p:nvPr/>
          </p:nvSpPr>
          <p:spPr>
            <a:xfrm>
              <a:off x="3191785" y="3994482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/>
            <p:cNvSpPr/>
            <p:nvPr/>
          </p:nvSpPr>
          <p:spPr>
            <a:xfrm>
              <a:off x="4148703" y="3976391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/>
            <p:cNvSpPr/>
            <p:nvPr/>
          </p:nvSpPr>
          <p:spPr>
            <a:xfrm>
              <a:off x="1323349" y="3976391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/>
            <p:cNvSpPr/>
            <p:nvPr/>
          </p:nvSpPr>
          <p:spPr>
            <a:xfrm>
              <a:off x="1303038" y="3360425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/>
            <p:cNvSpPr/>
            <p:nvPr/>
          </p:nvSpPr>
          <p:spPr>
            <a:xfrm>
              <a:off x="1261719" y="2731919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/>
            <p:cNvSpPr/>
            <p:nvPr/>
          </p:nvSpPr>
          <p:spPr>
            <a:xfrm>
              <a:off x="2204462" y="2715324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/>
            <p:cNvSpPr/>
            <p:nvPr/>
          </p:nvSpPr>
          <p:spPr>
            <a:xfrm>
              <a:off x="3178774" y="2687493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/>
            <p:cNvSpPr/>
            <p:nvPr/>
          </p:nvSpPr>
          <p:spPr>
            <a:xfrm>
              <a:off x="4163087" y="2715324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楕円 19"/>
            <p:cNvSpPr/>
            <p:nvPr/>
          </p:nvSpPr>
          <p:spPr>
            <a:xfrm>
              <a:off x="4148703" y="3339411"/>
              <a:ext cx="1075783" cy="579782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  <a:effectLst>
              <a:glow rad="63500">
                <a:schemeClr val="accent4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2977384"/>
            <a:ext cx="1072415" cy="992708"/>
          </a:xfrm>
          <a:prstGeom prst="rect">
            <a:avLst/>
          </a:prstGeom>
          <a:effectLst>
            <a:glow rad="190500">
              <a:srgbClr val="21FF85">
                <a:alpha val="90000"/>
              </a:srgbClr>
            </a:glo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72" y="2977384"/>
            <a:ext cx="1072415" cy="992708"/>
          </a:xfrm>
          <a:prstGeom prst="rect">
            <a:avLst/>
          </a:prstGeom>
          <a:effectLst>
            <a:glow rad="190500">
              <a:srgbClr val="FF0000">
                <a:alpha val="90000"/>
              </a:srgbClr>
            </a:glo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82" y="2964094"/>
            <a:ext cx="1072415" cy="992708"/>
          </a:xfrm>
          <a:prstGeom prst="rect">
            <a:avLst/>
          </a:prstGeom>
          <a:effectLst>
            <a:glow rad="190500">
              <a:srgbClr val="21FF85">
                <a:alpha val="90000"/>
              </a:srgbClr>
            </a:glo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23" y="2852131"/>
            <a:ext cx="1711648" cy="1090157"/>
          </a:xfrm>
          <a:prstGeom prst="rect">
            <a:avLst/>
          </a:prstGeom>
          <a:effectLst>
            <a:glow rad="190500">
              <a:srgbClr val="21FF85">
                <a:alpha val="90000"/>
              </a:srgbClr>
            </a:glo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87" y="3679067"/>
            <a:ext cx="3202783" cy="375184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6525949" y="2123910"/>
            <a:ext cx="4496037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・隣接する計</a:t>
            </a:r>
            <a:r>
              <a:rPr lang="en-US" altLang="ja-JP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10</a:t>
            </a:r>
            <a:r>
              <a:rPr lang="ja-JP" altLang="en-US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マス</a:t>
            </a:r>
            <a:endParaRPr lang="en-US" altLang="ja-JP" sz="2800" b="1" smtClean="0">
              <a:ln w="3175">
                <a:solidFill>
                  <a:srgbClr val="FFC000"/>
                </a:solidFill>
              </a:ln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525948" y="2830433"/>
            <a:ext cx="4922725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・同じ種類の対戦相手の建物</a:t>
            </a:r>
            <a:endParaRPr lang="en-US" altLang="ja-JP" sz="2800" b="1" smtClean="0">
              <a:ln w="3175">
                <a:solidFill>
                  <a:srgbClr val="FFC000"/>
                </a:solidFill>
              </a:ln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25947" y="3523547"/>
            <a:ext cx="4922725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b="1" smtClean="0">
                <a:ln w="3175">
                  <a:solidFill>
                    <a:srgbClr val="FFC000"/>
                  </a:solidFill>
                </a:ln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・まだランクアップしてない</a:t>
            </a:r>
            <a:endParaRPr lang="en-US" altLang="ja-JP" sz="2800" b="1" smtClean="0">
              <a:ln w="3175">
                <a:solidFill>
                  <a:srgbClr val="FFC000"/>
                </a:solidFill>
              </a:ln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999537" y="3332130"/>
            <a:ext cx="1485033" cy="470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800" b="1" smtClean="0">
                <a:ln w="19050">
                  <a:solidFill>
                    <a:srgbClr val="7030A0"/>
                  </a:solidFill>
                </a:ln>
                <a:solidFill>
                  <a:schemeClr val="accent5"/>
                </a:solidFill>
                <a:latin typeface="Arial Rounded MT Bold" panose="020F0704030504030204" pitchFamily="34" charset="0"/>
                <a:ea typeface="HGS創英角ﾎﾟｯﾌﾟ体" panose="040B0A00000000000000" pitchFamily="50" charset="-128"/>
              </a:rPr>
              <a:t>Closed</a:t>
            </a:r>
          </a:p>
        </p:txBody>
      </p:sp>
      <p:sp>
        <p:nvSpPr>
          <p:cNvPr id="27" name="下矢印 26"/>
          <p:cNvSpPr/>
          <p:nvPr/>
        </p:nvSpPr>
        <p:spPr>
          <a:xfrm rot="2653046">
            <a:off x="4919556" y="2317127"/>
            <a:ext cx="638629" cy="760208"/>
          </a:xfrm>
          <a:prstGeom prst="downArrow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8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-0.01898 L 0.00261 -0.175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 animBg="1"/>
      <p:bldP spid="2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744673" y="970791"/>
            <a:ext cx="11057287" cy="56027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841006" y="-60049"/>
            <a:ext cx="9030221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同じ場所に置いてしまうと・・・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11" name="フィールド"/>
          <p:cNvGrpSpPr/>
          <p:nvPr/>
        </p:nvGrpSpPr>
        <p:grpSpPr>
          <a:xfrm>
            <a:off x="2325118" y="1717040"/>
            <a:ext cx="7896396" cy="4625015"/>
            <a:chOff x="3133307" y="2269293"/>
            <a:chExt cx="3182177" cy="2121451"/>
          </a:xfrm>
        </p:grpSpPr>
        <p:pic>
          <p:nvPicPr>
            <p:cNvPr id="12" name="緑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13" name="マス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7" cy="2102294"/>
            </a:xfrm>
            <a:prstGeom prst="rect">
              <a:avLst/>
            </a:prstGeom>
          </p:spPr>
        </p:pic>
      </p:grpSp>
      <p:pic>
        <p:nvPicPr>
          <p:cNvPr id="23" name="図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59" y="1485575"/>
            <a:ext cx="1319270" cy="1319270"/>
          </a:xfrm>
          <a:prstGeom prst="rect">
            <a:avLst/>
          </a:prstGeom>
          <a:effectLst>
            <a:glow rad="177800">
              <a:srgbClr val="FFFF00"/>
            </a:glo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833" y="1564430"/>
            <a:ext cx="1584676" cy="1584676"/>
          </a:xfrm>
          <a:prstGeom prst="rect">
            <a:avLst/>
          </a:prstGeom>
          <a:effectLst>
            <a:glow rad="203200">
              <a:srgbClr val="FF0000"/>
            </a:glo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1031" y="3584662"/>
            <a:ext cx="2340392" cy="311355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76" y="3584662"/>
            <a:ext cx="2235910" cy="3071764"/>
          </a:xfrm>
          <a:prstGeom prst="rect">
            <a:avLst/>
          </a:prstGeom>
        </p:spPr>
      </p:pic>
      <p:pic>
        <p:nvPicPr>
          <p:cNvPr id="25" name="×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83" y="3349374"/>
            <a:ext cx="1232318" cy="1250805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3628145" y="4831644"/>
            <a:ext cx="5928120" cy="74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000" b="1">
                <a:ln w="3175">
                  <a:solidFill>
                    <a:srgbClr val="FFC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</a:t>
            </a:r>
            <a:r>
              <a:rPr lang="ja-JP" altLang="en-US" sz="4000" b="1" smtClean="0">
                <a:ln w="3175">
                  <a:solidFill>
                    <a:srgbClr val="FFC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した</a:t>
            </a:r>
            <a:r>
              <a:rPr lang="ja-JP" altLang="en-US" sz="4000" b="1">
                <a:ln w="3175">
                  <a:solidFill>
                    <a:srgbClr val="FFC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カード</a:t>
            </a:r>
            <a:r>
              <a:rPr lang="ja-JP" altLang="en-US" sz="4000" b="1" smtClean="0">
                <a:ln w="3175">
                  <a:solidFill>
                    <a:srgbClr val="FFC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は無効</a:t>
            </a:r>
            <a:endParaRPr lang="en-US" altLang="ja-JP" sz="4000" b="1" smtClean="0">
              <a:ln w="3175">
                <a:solidFill>
                  <a:srgbClr val="FFC000"/>
                </a:solidFill>
              </a:ln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938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-0.3444 0.1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27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81481E-6 L 0.30729 0.217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8" y="1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744673" y="970791"/>
            <a:ext cx="11057287" cy="56027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841006" y="-60049"/>
            <a:ext cx="9030221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11" name="フィールド"/>
          <p:cNvGrpSpPr/>
          <p:nvPr/>
        </p:nvGrpSpPr>
        <p:grpSpPr>
          <a:xfrm>
            <a:off x="2407920" y="1717040"/>
            <a:ext cx="7896396" cy="4625015"/>
            <a:chOff x="3133307" y="2269293"/>
            <a:chExt cx="3182177" cy="2121451"/>
          </a:xfrm>
        </p:grpSpPr>
        <p:pic>
          <p:nvPicPr>
            <p:cNvPr id="12" name="緑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07" y="2269293"/>
              <a:ext cx="3182176" cy="2121451"/>
            </a:xfrm>
            <a:prstGeom prst="rect">
              <a:avLst/>
            </a:prstGeom>
          </p:spPr>
        </p:pic>
        <p:pic>
          <p:nvPicPr>
            <p:cNvPr id="13" name="マス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307" y="2279495"/>
              <a:ext cx="3182177" cy="2102294"/>
            </a:xfrm>
            <a:prstGeom prst="rect">
              <a:avLst/>
            </a:prstGeom>
          </p:spPr>
        </p:pic>
      </p:grpSp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3704226"/>
            <a:ext cx="2891536" cy="28915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64" y="2882478"/>
            <a:ext cx="1615855" cy="1495758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53" y="3038891"/>
            <a:ext cx="1053276" cy="1053276"/>
          </a:xfrm>
          <a:prstGeom prst="rect">
            <a:avLst/>
          </a:prstGeom>
          <a:effectLst>
            <a:glow rad="38100">
              <a:srgbClr val="FFFF00"/>
            </a:glow>
            <a:outerShdw blurRad="50800" dist="38100" dir="8100000" sx="106000" sy="106000" algn="tr" rotWithShape="0">
              <a:srgbClr val="FFFF00">
                <a:alpha val="85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20313" y="3434796"/>
            <a:ext cx="2453640" cy="3264218"/>
          </a:xfrm>
          <a:prstGeom prst="rect">
            <a:avLst/>
          </a:prstGeom>
        </p:spPr>
      </p:pic>
      <p:grpSp>
        <p:nvGrpSpPr>
          <p:cNvPr id="9" name="グループ化 8"/>
          <p:cNvGrpSpPr/>
          <p:nvPr/>
        </p:nvGrpSpPr>
        <p:grpSpPr>
          <a:xfrm>
            <a:off x="726889" y="2882477"/>
            <a:ext cx="4073503" cy="3691043"/>
            <a:chOff x="744673" y="2882477"/>
            <a:chExt cx="4073503" cy="3691043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673" y="4092167"/>
              <a:ext cx="2481353" cy="2481353"/>
            </a:xfrm>
            <a:prstGeom prst="rect">
              <a:avLst/>
            </a:prstGeom>
          </p:spPr>
        </p:pic>
        <p:sp>
          <p:nvSpPr>
            <p:cNvPr id="5" name="雲形吹き出し 4"/>
            <p:cNvSpPr/>
            <p:nvPr/>
          </p:nvSpPr>
          <p:spPr>
            <a:xfrm>
              <a:off x="2263162" y="2882477"/>
              <a:ext cx="2555014" cy="1123475"/>
            </a:xfrm>
            <a:prstGeom prst="cloudCallout">
              <a:avLst>
                <a:gd name="adj1" fmla="val -32762"/>
                <a:gd name="adj2" fmla="val 6975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217666" y="3115614"/>
              <a:ext cx="2523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 smtClean="0"/>
                <a:t>ランクアップ</a:t>
              </a:r>
              <a:endParaRPr kumimoji="1" lang="en-US" altLang="ja-JP" b="1" dirty="0" smtClean="0"/>
            </a:p>
            <a:p>
              <a:pPr algn="ctr"/>
              <a:r>
                <a:rPr kumimoji="1" lang="ja-JP" altLang="en-US" b="1" dirty="0" smtClean="0"/>
                <a:t>させたくない</a:t>
              </a:r>
              <a:endParaRPr kumimoji="1" lang="ja-JP" altLang="en-US" b="1" dirty="0"/>
            </a:p>
          </p:txBody>
        </p:sp>
      </p:grpSp>
      <p:pic>
        <p:nvPicPr>
          <p:cNvPr id="15" name="図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45" y="2631490"/>
            <a:ext cx="1615855" cy="1495758"/>
          </a:xfrm>
          <a:prstGeom prst="rect">
            <a:avLst/>
          </a:prstGeom>
          <a:effectLst>
            <a:glow rad="38100">
              <a:schemeClr val="accent1">
                <a:satMod val="175000"/>
              </a:schemeClr>
            </a:glow>
            <a:outerShdw blurRad="50800" dist="38100" dir="8100000" sx="106000" sy="106000" algn="tr" rotWithShape="0">
              <a:schemeClr val="accent5">
                <a:alpha val="85000"/>
              </a:schemeClr>
            </a:outerShdw>
          </a:effectLst>
        </p:spPr>
      </p:pic>
      <p:pic>
        <p:nvPicPr>
          <p:cNvPr id="16" name="×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57" y="3348815"/>
            <a:ext cx="1232318" cy="1250805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1993406" y="92351"/>
            <a:ext cx="9030221" cy="88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smtClean="0"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バッティングの戦略</a:t>
            </a:r>
            <a:endParaRPr kumimoji="1" lang="ja-JP" altLang="en-US" sz="4400" b="1" dirty="0">
              <a:solidFill>
                <a:schemeClr val="tx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06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854</Words>
  <Application>Microsoft Office PowerPoint</Application>
  <PresentationFormat>ワイド画面</PresentationFormat>
  <Paragraphs>264</Paragraphs>
  <Slides>18</Slides>
  <Notes>17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HGS創英角ﾎﾟｯﾌﾟ体</vt:lpstr>
      <vt:lpstr>游ゴシック</vt:lpstr>
      <vt:lpstr>游ゴシック Light</vt:lpstr>
      <vt:lpstr>Arial</vt:lpstr>
      <vt:lpstr>Arial Rounded MT Bold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ohs75023</dc:creator>
  <cp:lastModifiedBy>ohs75023</cp:lastModifiedBy>
  <cp:revision>156</cp:revision>
  <dcterms:created xsi:type="dcterms:W3CDTF">2019-10-15T05:17:03Z</dcterms:created>
  <dcterms:modified xsi:type="dcterms:W3CDTF">2019-10-25T08:17:06Z</dcterms:modified>
</cp:coreProperties>
</file>